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9" r:id="rId1"/>
  </p:sldMasterIdLst>
  <p:notesMasterIdLst>
    <p:notesMasterId r:id="rId87"/>
  </p:notesMasterIdLst>
  <p:handoutMasterIdLst>
    <p:handoutMasterId r:id="rId88"/>
  </p:handoutMasterIdLst>
  <p:sldIdLst>
    <p:sldId id="3175" r:id="rId2"/>
    <p:sldId id="3497" r:id="rId3"/>
    <p:sldId id="3665" r:id="rId4"/>
    <p:sldId id="3649" r:id="rId5"/>
    <p:sldId id="3648" r:id="rId6"/>
    <p:sldId id="3668" r:id="rId7"/>
    <p:sldId id="3627" r:id="rId8"/>
    <p:sldId id="3650" r:id="rId9"/>
    <p:sldId id="3651" r:id="rId10"/>
    <p:sldId id="3652" r:id="rId11"/>
    <p:sldId id="3655" r:id="rId12"/>
    <p:sldId id="3671" r:id="rId13"/>
    <p:sldId id="3632" r:id="rId14"/>
    <p:sldId id="3736" r:id="rId15"/>
    <p:sldId id="3633" r:id="rId16"/>
    <p:sldId id="3634" r:id="rId17"/>
    <p:sldId id="3635" r:id="rId18"/>
    <p:sldId id="3636" r:id="rId19"/>
    <p:sldId id="3659" r:id="rId20"/>
    <p:sldId id="3674" r:id="rId21"/>
    <p:sldId id="3658" r:id="rId22"/>
    <p:sldId id="3660" r:id="rId23"/>
    <p:sldId id="3673" r:id="rId24"/>
    <p:sldId id="3675" r:id="rId25"/>
    <p:sldId id="3677" r:id="rId26"/>
    <p:sldId id="3688" r:id="rId27"/>
    <p:sldId id="3679" r:id="rId28"/>
    <p:sldId id="3689" r:id="rId29"/>
    <p:sldId id="3657" r:id="rId30"/>
    <p:sldId id="3678" r:id="rId31"/>
    <p:sldId id="3667" r:id="rId32"/>
    <p:sldId id="3676" r:id="rId33"/>
    <p:sldId id="3680" r:id="rId34"/>
    <p:sldId id="3698" r:id="rId35"/>
    <p:sldId id="3706" r:id="rId36"/>
    <p:sldId id="3700" r:id="rId37"/>
    <p:sldId id="3702" r:id="rId38"/>
    <p:sldId id="3701" r:id="rId39"/>
    <p:sldId id="3735" r:id="rId40"/>
    <p:sldId id="3697" r:id="rId41"/>
    <p:sldId id="3743" r:id="rId42"/>
    <p:sldId id="3747" r:id="rId43"/>
    <p:sldId id="3744" r:id="rId44"/>
    <p:sldId id="3749" r:id="rId45"/>
    <p:sldId id="3704" r:id="rId46"/>
    <p:sldId id="3742" r:id="rId47"/>
    <p:sldId id="3691" r:id="rId48"/>
    <p:sldId id="3692" r:id="rId49"/>
    <p:sldId id="3693" r:id="rId50"/>
    <p:sldId id="3718" r:id="rId51"/>
    <p:sldId id="3719" r:id="rId52"/>
    <p:sldId id="3720" r:id="rId53"/>
    <p:sldId id="3703" r:id="rId54"/>
    <p:sldId id="3724" r:id="rId55"/>
    <p:sldId id="3734" r:id="rId56"/>
    <p:sldId id="3708" r:id="rId57"/>
    <p:sldId id="3709" r:id="rId58"/>
    <p:sldId id="3712" r:id="rId59"/>
    <p:sldId id="3710" r:id="rId60"/>
    <p:sldId id="3711" r:id="rId61"/>
    <p:sldId id="3721" r:id="rId62"/>
    <p:sldId id="3714" r:id="rId63"/>
    <p:sldId id="3738" r:id="rId64"/>
    <p:sldId id="3699" r:id="rId65"/>
    <p:sldId id="3737" r:id="rId66"/>
    <p:sldId id="3722" r:id="rId67"/>
    <p:sldId id="3745" r:id="rId68"/>
    <p:sldId id="3725" r:id="rId69"/>
    <p:sldId id="3732" r:id="rId70"/>
    <p:sldId id="3681" r:id="rId71"/>
    <p:sldId id="3695" r:id="rId72"/>
    <p:sldId id="3705" r:id="rId73"/>
    <p:sldId id="3726" r:id="rId74"/>
    <p:sldId id="3727" r:id="rId75"/>
    <p:sldId id="3731" r:id="rId76"/>
    <p:sldId id="3730" r:id="rId77"/>
    <p:sldId id="3728" r:id="rId78"/>
    <p:sldId id="3729" r:id="rId79"/>
    <p:sldId id="3739" r:id="rId80"/>
    <p:sldId id="3748" r:id="rId81"/>
    <p:sldId id="3741" r:id="rId82"/>
    <p:sldId id="3647" r:id="rId83"/>
    <p:sldId id="3631" r:id="rId84"/>
    <p:sldId id="3628" r:id="rId85"/>
    <p:sldId id="3717" r:id="rId86"/>
  </p:sldIdLst>
  <p:sldSz cx="9144000" cy="6858000" type="letter"/>
  <p:notesSz cx="7010400" cy="92964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000" kern="1200">
        <a:solidFill>
          <a:schemeClr val="tx1"/>
        </a:solidFill>
        <a:latin typeface="Courier New" pitchFamily="49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1000" kern="1200">
        <a:solidFill>
          <a:schemeClr val="tx1"/>
        </a:solidFill>
        <a:latin typeface="Courier New" pitchFamily="49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1000" kern="1200">
        <a:solidFill>
          <a:schemeClr val="tx1"/>
        </a:solidFill>
        <a:latin typeface="Courier New" pitchFamily="49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1000" kern="1200">
        <a:solidFill>
          <a:schemeClr val="tx1"/>
        </a:solidFill>
        <a:latin typeface="Courier New" pitchFamily="49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1000" kern="1200">
        <a:solidFill>
          <a:schemeClr val="tx1"/>
        </a:solidFill>
        <a:latin typeface="Courier New" pitchFamily="49" charset="0"/>
        <a:ea typeface="+mn-ea"/>
        <a:cs typeface="+mn-cs"/>
      </a:defRPr>
    </a:lvl5pPr>
    <a:lvl6pPr marL="2286000" algn="l" defTabSz="914400" rtl="0" eaLnBrk="1" latinLnBrk="0" hangingPunct="1">
      <a:defRPr sz="1000" kern="1200">
        <a:solidFill>
          <a:schemeClr val="tx1"/>
        </a:solidFill>
        <a:latin typeface="Courier New" pitchFamily="49" charset="0"/>
        <a:ea typeface="+mn-ea"/>
        <a:cs typeface="+mn-cs"/>
      </a:defRPr>
    </a:lvl6pPr>
    <a:lvl7pPr marL="2743200" algn="l" defTabSz="914400" rtl="0" eaLnBrk="1" latinLnBrk="0" hangingPunct="1">
      <a:defRPr sz="1000" kern="1200">
        <a:solidFill>
          <a:schemeClr val="tx1"/>
        </a:solidFill>
        <a:latin typeface="Courier New" pitchFamily="49" charset="0"/>
        <a:ea typeface="+mn-ea"/>
        <a:cs typeface="+mn-cs"/>
      </a:defRPr>
    </a:lvl7pPr>
    <a:lvl8pPr marL="3200400" algn="l" defTabSz="914400" rtl="0" eaLnBrk="1" latinLnBrk="0" hangingPunct="1">
      <a:defRPr sz="1000" kern="1200">
        <a:solidFill>
          <a:schemeClr val="tx1"/>
        </a:solidFill>
        <a:latin typeface="Courier New" pitchFamily="49" charset="0"/>
        <a:ea typeface="+mn-ea"/>
        <a:cs typeface="+mn-cs"/>
      </a:defRPr>
    </a:lvl8pPr>
    <a:lvl9pPr marL="3657600" algn="l" defTabSz="914400" rtl="0" eaLnBrk="1" latinLnBrk="0" hangingPunct="1">
      <a:defRPr sz="1000" kern="1200">
        <a:solidFill>
          <a:schemeClr val="tx1"/>
        </a:solidFill>
        <a:latin typeface="Courier New" pitchFamily="49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7" userDrawn="1">
          <p15:clr>
            <a:srgbClr val="A4A3A4"/>
          </p15:clr>
        </p15:guide>
        <p15:guide id="2" pos="2207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CC"/>
    <a:srgbClr val="00FFFF"/>
    <a:srgbClr val="66FF66"/>
    <a:srgbClr val="006600"/>
    <a:srgbClr val="008000"/>
    <a:srgbClr val="33CC33"/>
    <a:srgbClr val="00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4595" autoAdjust="0"/>
    <p:restoredTop sz="99000" autoAdjust="0"/>
  </p:normalViewPr>
  <p:slideViewPr>
    <p:cSldViewPr>
      <p:cViewPr varScale="1">
        <p:scale>
          <a:sx n="90" d="100"/>
          <a:sy n="90" d="100"/>
        </p:scale>
        <p:origin x="1720" y="50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" d="1"/>
        <a:sy n="1" d="1"/>
      </p:scale>
      <p:origin x="0" y="22240"/>
    </p:cViewPr>
  </p:sorterViewPr>
  <p:notesViewPr>
    <p:cSldViewPr>
      <p:cViewPr varScale="1">
        <p:scale>
          <a:sx n="81" d="100"/>
          <a:sy n="81" d="100"/>
        </p:scale>
        <p:origin x="3984" y="192"/>
      </p:cViewPr>
      <p:guideLst>
        <p:guide orient="horz" pos="2927"/>
        <p:guide pos="2207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viewProps" Target="viewProps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handoutMaster" Target="handoutMasters/handoutMaster1.xml"/><Relationship Id="rId9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ableStyles" Target="tableStyle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6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6888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69" tIns="46584" rIns="93169" bIns="46584" numCol="1" anchor="t" anchorCtr="0" compatLnSpc="1">
            <a:prstTxWarp prst="textNoShape">
              <a:avLst/>
            </a:prstTxWarp>
          </a:bodyPr>
          <a:lstStyle>
            <a:lvl1pPr defTabSz="930275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9766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73514" y="0"/>
            <a:ext cx="3036887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69" tIns="46584" rIns="93169" bIns="46584" numCol="1" anchor="t" anchorCtr="0" compatLnSpc="1">
            <a:prstTxWarp prst="textNoShape">
              <a:avLst/>
            </a:prstTxWarp>
          </a:bodyPr>
          <a:lstStyle>
            <a:lvl1pPr algn="r" defTabSz="930275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9766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32850"/>
            <a:ext cx="3036888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69" tIns="46584" rIns="93169" bIns="46584" numCol="1" anchor="b" anchorCtr="0" compatLnSpc="1">
            <a:prstTxWarp prst="textNoShape">
              <a:avLst/>
            </a:prstTxWarp>
          </a:bodyPr>
          <a:lstStyle>
            <a:lvl1pPr defTabSz="930275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9766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73514" y="8832850"/>
            <a:ext cx="3036887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69" tIns="46584" rIns="93169" bIns="46584" numCol="1" anchor="b" anchorCtr="0" compatLnSpc="1">
            <a:prstTxWarp prst="textNoShape">
              <a:avLst/>
            </a:prstTxWarp>
          </a:bodyPr>
          <a:lstStyle>
            <a:lvl1pPr algn="r" defTabSz="930275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fld id="{89F41C62-24AD-4422-86EA-35104763261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22758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6888" cy="46355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3169" tIns="46584" rIns="93169" bIns="46584" numCol="1" anchor="t" anchorCtr="0" compatLnSpc="1">
            <a:prstTxWarp prst="textNoShape">
              <a:avLst/>
            </a:prstTxWarp>
          </a:bodyPr>
          <a:lstStyle>
            <a:lvl1pPr defTabSz="930275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73514" y="0"/>
            <a:ext cx="3036887" cy="46355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3169" tIns="46584" rIns="93169" bIns="46584" numCol="1" anchor="t" anchorCtr="0" compatLnSpc="1">
            <a:prstTxWarp prst="textNoShape">
              <a:avLst/>
            </a:prstTxWarp>
          </a:bodyPr>
          <a:lstStyle>
            <a:lvl1pPr algn="r" defTabSz="930275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515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81100" y="696913"/>
            <a:ext cx="4648200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915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35038" y="4414838"/>
            <a:ext cx="5140325" cy="418465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3169" tIns="46584" rIns="93169" bIns="4658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915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32850"/>
            <a:ext cx="3036888" cy="46355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3169" tIns="46584" rIns="93169" bIns="46584" numCol="1" anchor="b" anchorCtr="0" compatLnSpc="1">
            <a:prstTxWarp prst="textNoShape">
              <a:avLst/>
            </a:prstTxWarp>
          </a:bodyPr>
          <a:lstStyle>
            <a:lvl1pPr defTabSz="930275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915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3514" y="8832850"/>
            <a:ext cx="3036887" cy="46355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3169" tIns="46584" rIns="93169" bIns="46584" numCol="1" anchor="b" anchorCtr="0" compatLnSpc="1">
            <a:prstTxWarp prst="textNoShape">
              <a:avLst/>
            </a:prstTxWarp>
          </a:bodyPr>
          <a:lstStyle>
            <a:lvl1pPr algn="r" defTabSz="930275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fld id="{DA4E4DDF-A3B5-4DC0-AAB1-D8EC8F9D7FB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06051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A4E4DDF-A3B5-4DC0-AAB1-D8EC8F9D7FBA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4831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A4E4DDF-A3B5-4DC0-AAB1-D8EC8F9D7FBA}" type="slidenum">
              <a:rPr lang="en-US" smtClean="0"/>
              <a:pPr>
                <a:defRPr/>
              </a:pPr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2570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34DC359-AE9D-438A-9EEE-0434A66355B5}" type="slidenum">
              <a:rPr lang="en-US" smtClean="0"/>
              <a:pPr/>
              <a:t>83</a:t>
            </a:fld>
            <a:endParaRPr lang="en-US"/>
          </a:p>
        </p:txBody>
      </p:sp>
      <p:sp>
        <p:nvSpPr>
          <p:cNvPr id="158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9988" y="688975"/>
            <a:ext cx="4673600" cy="3505200"/>
          </a:xfrm>
          <a:ln/>
        </p:spPr>
      </p:sp>
      <p:sp>
        <p:nvSpPr>
          <p:cNvPr id="1587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1" y="4421188"/>
            <a:ext cx="5184775" cy="41910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7633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34DC359-AE9D-438A-9EEE-0434A66355B5}" type="slidenum">
              <a:rPr lang="en-US" smtClean="0"/>
              <a:pPr/>
              <a:t>84</a:t>
            </a:fld>
            <a:endParaRPr lang="en-US"/>
          </a:p>
        </p:txBody>
      </p:sp>
      <p:sp>
        <p:nvSpPr>
          <p:cNvPr id="158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9988" y="688975"/>
            <a:ext cx="4673600" cy="3505200"/>
          </a:xfrm>
          <a:ln/>
        </p:spPr>
      </p:sp>
      <p:sp>
        <p:nvSpPr>
          <p:cNvPr id="1587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1" y="4421188"/>
            <a:ext cx="5184775" cy="41910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1126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BB9A379-65AD-4C1A-85B1-BCDDD69C1EBA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157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9988" y="688975"/>
            <a:ext cx="4673600" cy="3505200"/>
          </a:xfrm>
          <a:ln/>
        </p:spPr>
      </p:sp>
      <p:sp>
        <p:nvSpPr>
          <p:cNvPr id="1577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1" y="4421188"/>
            <a:ext cx="5184775" cy="41910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451D4C-9658-4597-AE05-5E92837D1845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159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9988" y="688975"/>
            <a:ext cx="4673600" cy="3505200"/>
          </a:xfrm>
          <a:ln/>
        </p:spPr>
      </p:sp>
      <p:sp>
        <p:nvSpPr>
          <p:cNvPr id="1597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1" y="4421188"/>
            <a:ext cx="5184775" cy="41910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1CAD53-EE28-E55C-6DC2-CF7EB349E1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7">
            <a:extLst>
              <a:ext uri="{FF2B5EF4-FFF2-40B4-BE49-F238E27FC236}">
                <a16:creationId xmlns:a16="http://schemas.microsoft.com/office/drawing/2014/main" id="{53796C77-9217-C3C4-8C66-BF2B263608D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451D4C-9658-4597-AE05-5E92837D1845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159747" name="Rectangle 2">
            <a:extLst>
              <a:ext uri="{FF2B5EF4-FFF2-40B4-BE49-F238E27FC236}">
                <a16:creationId xmlns:a16="http://schemas.microsoft.com/office/drawing/2014/main" id="{A659B0BB-2DF9-821E-9B28-66B19292939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9988" y="688975"/>
            <a:ext cx="4673600" cy="3505200"/>
          </a:xfrm>
          <a:ln/>
        </p:spPr>
      </p:sp>
      <p:sp>
        <p:nvSpPr>
          <p:cNvPr id="159748" name="Rectangle 3">
            <a:extLst>
              <a:ext uri="{FF2B5EF4-FFF2-40B4-BE49-F238E27FC236}">
                <a16:creationId xmlns:a16="http://schemas.microsoft.com/office/drawing/2014/main" id="{CCA3A7D2-83D1-653E-0205-BCD66C00FE6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1" y="4421188"/>
            <a:ext cx="5184775" cy="41910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4740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451D4C-9658-4597-AE05-5E92837D1845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159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9988" y="688975"/>
            <a:ext cx="4673600" cy="3505200"/>
          </a:xfrm>
          <a:ln/>
        </p:spPr>
      </p:sp>
      <p:sp>
        <p:nvSpPr>
          <p:cNvPr id="1597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1" y="4421188"/>
            <a:ext cx="5184775" cy="41910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451D4C-9658-4597-AE05-5E92837D1845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159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9988" y="688975"/>
            <a:ext cx="4673600" cy="3505200"/>
          </a:xfrm>
          <a:ln/>
        </p:spPr>
      </p:sp>
      <p:sp>
        <p:nvSpPr>
          <p:cNvPr id="1597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1" y="4421188"/>
            <a:ext cx="5184775" cy="41910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451D4C-9658-4597-AE05-5E92837D1845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159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9988" y="688975"/>
            <a:ext cx="4673600" cy="3505200"/>
          </a:xfrm>
          <a:ln/>
        </p:spPr>
      </p:sp>
      <p:sp>
        <p:nvSpPr>
          <p:cNvPr id="1597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1" y="4421188"/>
            <a:ext cx="5184775" cy="41910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451D4C-9658-4597-AE05-5E92837D1845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159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9988" y="688975"/>
            <a:ext cx="4673600" cy="3505200"/>
          </a:xfrm>
          <a:ln/>
        </p:spPr>
      </p:sp>
      <p:sp>
        <p:nvSpPr>
          <p:cNvPr id="1597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1" y="4421188"/>
            <a:ext cx="5184775" cy="41910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A4E4DDF-A3B5-4DC0-AAB1-D8EC8F9D7FBA}" type="slidenum">
              <a:rPr lang="en-US" smtClean="0"/>
              <a:pPr>
                <a:defRPr/>
              </a:pPr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4235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ChangeArrowheads="1"/>
          </p:cNvSpPr>
          <p:nvPr/>
        </p:nvSpPr>
        <p:spPr bwMode="invGray">
          <a:xfrm>
            <a:off x="0" y="1295400"/>
            <a:ext cx="9142413" cy="762000"/>
          </a:xfrm>
          <a:prstGeom prst="rect">
            <a:avLst/>
          </a:prstGeom>
          <a:solidFill>
            <a:schemeClr val="hlink"/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grpSp>
        <p:nvGrpSpPr>
          <p:cNvPr id="5" name="Group 33"/>
          <p:cNvGrpSpPr>
            <a:grpSpLocks/>
          </p:cNvGrpSpPr>
          <p:nvPr/>
        </p:nvGrpSpPr>
        <p:grpSpPr bwMode="auto">
          <a:xfrm rot="-5400000">
            <a:off x="0" y="2514600"/>
            <a:ext cx="1909763" cy="1909763"/>
            <a:chOff x="0" y="1584"/>
            <a:chExt cx="1203" cy="1203"/>
          </a:xfrm>
        </p:grpSpPr>
        <p:sp>
          <p:nvSpPr>
            <p:cNvPr id="6" name="Freeform 25"/>
            <p:cNvSpPr>
              <a:spLocks/>
            </p:cNvSpPr>
            <p:nvPr/>
          </p:nvSpPr>
          <p:spPr bwMode="invGray">
            <a:xfrm>
              <a:off x="0" y="1632"/>
              <a:ext cx="443" cy="1033"/>
            </a:xfrm>
            <a:custGeom>
              <a:avLst/>
              <a:gdLst/>
              <a:ahLst/>
              <a:cxnLst>
                <a:cxn ang="0">
                  <a:pos x="290" y="1016"/>
                </a:cxn>
                <a:cxn ang="0">
                  <a:pos x="316" y="974"/>
                </a:cxn>
                <a:cxn ang="0">
                  <a:pos x="354" y="920"/>
                </a:cxn>
                <a:cxn ang="0">
                  <a:pos x="384" y="884"/>
                </a:cxn>
                <a:cxn ang="0">
                  <a:pos x="381" y="832"/>
                </a:cxn>
                <a:cxn ang="0">
                  <a:pos x="370" y="794"/>
                </a:cxn>
                <a:cxn ang="0">
                  <a:pos x="361" y="760"/>
                </a:cxn>
                <a:cxn ang="0">
                  <a:pos x="361" y="734"/>
                </a:cxn>
                <a:cxn ang="0">
                  <a:pos x="359" y="707"/>
                </a:cxn>
                <a:cxn ang="0">
                  <a:pos x="373" y="691"/>
                </a:cxn>
                <a:cxn ang="0">
                  <a:pos x="391" y="686"/>
                </a:cxn>
                <a:cxn ang="0">
                  <a:pos x="395" y="680"/>
                </a:cxn>
                <a:cxn ang="0">
                  <a:pos x="390" y="671"/>
                </a:cxn>
                <a:cxn ang="0">
                  <a:pos x="386" y="660"/>
                </a:cxn>
                <a:cxn ang="0">
                  <a:pos x="437" y="635"/>
                </a:cxn>
                <a:cxn ang="0">
                  <a:pos x="442" y="619"/>
                </a:cxn>
                <a:cxn ang="0">
                  <a:pos x="438" y="604"/>
                </a:cxn>
                <a:cxn ang="0">
                  <a:pos x="400" y="543"/>
                </a:cxn>
                <a:cxn ang="0">
                  <a:pos x="384" y="474"/>
                </a:cxn>
                <a:cxn ang="0">
                  <a:pos x="354" y="455"/>
                </a:cxn>
                <a:cxn ang="0">
                  <a:pos x="326" y="433"/>
                </a:cxn>
                <a:cxn ang="0">
                  <a:pos x="312" y="411"/>
                </a:cxn>
                <a:cxn ang="0">
                  <a:pos x="307" y="391"/>
                </a:cxn>
                <a:cxn ang="0">
                  <a:pos x="290" y="339"/>
                </a:cxn>
                <a:cxn ang="0">
                  <a:pos x="308" y="289"/>
                </a:cxn>
                <a:cxn ang="0">
                  <a:pos x="298" y="278"/>
                </a:cxn>
                <a:cxn ang="0">
                  <a:pos x="280" y="307"/>
                </a:cxn>
                <a:cxn ang="0">
                  <a:pos x="269" y="283"/>
                </a:cxn>
                <a:cxn ang="0">
                  <a:pos x="272" y="224"/>
                </a:cxn>
                <a:cxn ang="0">
                  <a:pos x="280" y="177"/>
                </a:cxn>
                <a:cxn ang="0">
                  <a:pos x="280" y="146"/>
                </a:cxn>
                <a:cxn ang="0">
                  <a:pos x="281" y="123"/>
                </a:cxn>
                <a:cxn ang="0">
                  <a:pos x="290" y="104"/>
                </a:cxn>
                <a:cxn ang="0">
                  <a:pos x="296" y="97"/>
                </a:cxn>
                <a:cxn ang="0">
                  <a:pos x="298" y="94"/>
                </a:cxn>
                <a:cxn ang="0">
                  <a:pos x="301" y="92"/>
                </a:cxn>
                <a:cxn ang="0">
                  <a:pos x="307" y="83"/>
                </a:cxn>
                <a:cxn ang="0">
                  <a:pos x="317" y="79"/>
                </a:cxn>
                <a:cxn ang="0">
                  <a:pos x="328" y="77"/>
                </a:cxn>
                <a:cxn ang="0">
                  <a:pos x="337" y="74"/>
                </a:cxn>
                <a:cxn ang="0">
                  <a:pos x="345" y="67"/>
                </a:cxn>
                <a:cxn ang="0">
                  <a:pos x="337" y="50"/>
                </a:cxn>
                <a:cxn ang="0">
                  <a:pos x="337" y="47"/>
                </a:cxn>
                <a:cxn ang="0">
                  <a:pos x="337" y="43"/>
                </a:cxn>
                <a:cxn ang="0">
                  <a:pos x="337" y="41"/>
                </a:cxn>
                <a:cxn ang="0">
                  <a:pos x="334" y="38"/>
                </a:cxn>
                <a:cxn ang="0">
                  <a:pos x="321" y="21"/>
                </a:cxn>
                <a:cxn ang="0">
                  <a:pos x="316" y="0"/>
                </a:cxn>
                <a:cxn ang="0">
                  <a:pos x="188" y="94"/>
                </a:cxn>
                <a:cxn ang="0">
                  <a:pos x="88" y="218"/>
                </a:cxn>
                <a:cxn ang="0">
                  <a:pos x="21" y="366"/>
                </a:cxn>
                <a:cxn ang="0">
                  <a:pos x="0" y="530"/>
                </a:cxn>
                <a:cxn ang="0">
                  <a:pos x="20" y="680"/>
                </a:cxn>
                <a:cxn ang="0">
                  <a:pos x="74" y="819"/>
                </a:cxn>
                <a:cxn ang="0">
                  <a:pos x="160" y="938"/>
                </a:cxn>
                <a:cxn ang="0">
                  <a:pos x="272" y="1032"/>
                </a:cxn>
              </a:cxnLst>
              <a:rect l="0" t="0" r="r" b="b"/>
              <a:pathLst>
                <a:path w="443" h="1033">
                  <a:moveTo>
                    <a:pt x="272" y="1032"/>
                  </a:moveTo>
                  <a:lnTo>
                    <a:pt x="290" y="1016"/>
                  </a:lnTo>
                  <a:lnTo>
                    <a:pt x="301" y="992"/>
                  </a:lnTo>
                  <a:lnTo>
                    <a:pt x="316" y="974"/>
                  </a:lnTo>
                  <a:lnTo>
                    <a:pt x="328" y="955"/>
                  </a:lnTo>
                  <a:lnTo>
                    <a:pt x="354" y="920"/>
                  </a:lnTo>
                  <a:lnTo>
                    <a:pt x="373" y="904"/>
                  </a:lnTo>
                  <a:lnTo>
                    <a:pt x="384" y="884"/>
                  </a:lnTo>
                  <a:lnTo>
                    <a:pt x="390" y="848"/>
                  </a:lnTo>
                  <a:lnTo>
                    <a:pt x="381" y="832"/>
                  </a:lnTo>
                  <a:lnTo>
                    <a:pt x="375" y="812"/>
                  </a:lnTo>
                  <a:lnTo>
                    <a:pt x="370" y="794"/>
                  </a:lnTo>
                  <a:lnTo>
                    <a:pt x="361" y="774"/>
                  </a:lnTo>
                  <a:lnTo>
                    <a:pt x="361" y="760"/>
                  </a:lnTo>
                  <a:lnTo>
                    <a:pt x="361" y="747"/>
                  </a:lnTo>
                  <a:lnTo>
                    <a:pt x="361" y="734"/>
                  </a:lnTo>
                  <a:lnTo>
                    <a:pt x="359" y="722"/>
                  </a:lnTo>
                  <a:lnTo>
                    <a:pt x="359" y="707"/>
                  </a:lnTo>
                  <a:lnTo>
                    <a:pt x="364" y="698"/>
                  </a:lnTo>
                  <a:lnTo>
                    <a:pt x="373" y="691"/>
                  </a:lnTo>
                  <a:lnTo>
                    <a:pt x="390" y="686"/>
                  </a:lnTo>
                  <a:lnTo>
                    <a:pt x="391" y="686"/>
                  </a:lnTo>
                  <a:lnTo>
                    <a:pt x="395" y="682"/>
                  </a:lnTo>
                  <a:lnTo>
                    <a:pt x="395" y="680"/>
                  </a:lnTo>
                  <a:lnTo>
                    <a:pt x="395" y="677"/>
                  </a:lnTo>
                  <a:lnTo>
                    <a:pt x="390" y="671"/>
                  </a:lnTo>
                  <a:lnTo>
                    <a:pt x="386" y="666"/>
                  </a:lnTo>
                  <a:lnTo>
                    <a:pt x="386" y="660"/>
                  </a:lnTo>
                  <a:lnTo>
                    <a:pt x="395" y="655"/>
                  </a:lnTo>
                  <a:lnTo>
                    <a:pt x="437" y="635"/>
                  </a:lnTo>
                  <a:lnTo>
                    <a:pt x="442" y="626"/>
                  </a:lnTo>
                  <a:lnTo>
                    <a:pt x="442" y="619"/>
                  </a:lnTo>
                  <a:lnTo>
                    <a:pt x="442" y="613"/>
                  </a:lnTo>
                  <a:lnTo>
                    <a:pt x="438" y="604"/>
                  </a:lnTo>
                  <a:lnTo>
                    <a:pt x="417" y="577"/>
                  </a:lnTo>
                  <a:lnTo>
                    <a:pt x="400" y="543"/>
                  </a:lnTo>
                  <a:lnTo>
                    <a:pt x="391" y="511"/>
                  </a:lnTo>
                  <a:lnTo>
                    <a:pt x="384" y="474"/>
                  </a:lnTo>
                  <a:lnTo>
                    <a:pt x="368" y="465"/>
                  </a:lnTo>
                  <a:lnTo>
                    <a:pt x="354" y="455"/>
                  </a:lnTo>
                  <a:lnTo>
                    <a:pt x="339" y="444"/>
                  </a:lnTo>
                  <a:lnTo>
                    <a:pt x="326" y="433"/>
                  </a:lnTo>
                  <a:lnTo>
                    <a:pt x="317" y="422"/>
                  </a:lnTo>
                  <a:lnTo>
                    <a:pt x="312" y="411"/>
                  </a:lnTo>
                  <a:lnTo>
                    <a:pt x="308" y="402"/>
                  </a:lnTo>
                  <a:lnTo>
                    <a:pt x="307" y="391"/>
                  </a:lnTo>
                  <a:lnTo>
                    <a:pt x="285" y="363"/>
                  </a:lnTo>
                  <a:lnTo>
                    <a:pt x="290" y="339"/>
                  </a:lnTo>
                  <a:lnTo>
                    <a:pt x="301" y="314"/>
                  </a:lnTo>
                  <a:lnTo>
                    <a:pt x="308" y="289"/>
                  </a:lnTo>
                  <a:lnTo>
                    <a:pt x="308" y="267"/>
                  </a:lnTo>
                  <a:lnTo>
                    <a:pt x="298" y="278"/>
                  </a:lnTo>
                  <a:lnTo>
                    <a:pt x="287" y="294"/>
                  </a:lnTo>
                  <a:lnTo>
                    <a:pt x="280" y="307"/>
                  </a:lnTo>
                  <a:lnTo>
                    <a:pt x="272" y="314"/>
                  </a:lnTo>
                  <a:lnTo>
                    <a:pt x="269" y="283"/>
                  </a:lnTo>
                  <a:lnTo>
                    <a:pt x="271" y="254"/>
                  </a:lnTo>
                  <a:lnTo>
                    <a:pt x="272" y="224"/>
                  </a:lnTo>
                  <a:lnTo>
                    <a:pt x="272" y="195"/>
                  </a:lnTo>
                  <a:lnTo>
                    <a:pt x="280" y="177"/>
                  </a:lnTo>
                  <a:lnTo>
                    <a:pt x="280" y="164"/>
                  </a:lnTo>
                  <a:lnTo>
                    <a:pt x="280" y="146"/>
                  </a:lnTo>
                  <a:lnTo>
                    <a:pt x="281" y="133"/>
                  </a:lnTo>
                  <a:lnTo>
                    <a:pt x="281" y="123"/>
                  </a:lnTo>
                  <a:lnTo>
                    <a:pt x="285" y="113"/>
                  </a:lnTo>
                  <a:lnTo>
                    <a:pt x="290" y="104"/>
                  </a:lnTo>
                  <a:lnTo>
                    <a:pt x="296" y="97"/>
                  </a:lnTo>
                  <a:lnTo>
                    <a:pt x="296" y="97"/>
                  </a:lnTo>
                  <a:lnTo>
                    <a:pt x="298" y="94"/>
                  </a:lnTo>
                  <a:lnTo>
                    <a:pt x="298" y="94"/>
                  </a:lnTo>
                  <a:lnTo>
                    <a:pt x="298" y="94"/>
                  </a:lnTo>
                  <a:lnTo>
                    <a:pt x="301" y="92"/>
                  </a:lnTo>
                  <a:lnTo>
                    <a:pt x="303" y="86"/>
                  </a:lnTo>
                  <a:lnTo>
                    <a:pt x="307" y="83"/>
                  </a:lnTo>
                  <a:lnTo>
                    <a:pt x="308" y="83"/>
                  </a:lnTo>
                  <a:lnTo>
                    <a:pt x="317" y="79"/>
                  </a:lnTo>
                  <a:lnTo>
                    <a:pt x="323" y="77"/>
                  </a:lnTo>
                  <a:lnTo>
                    <a:pt x="328" y="77"/>
                  </a:lnTo>
                  <a:lnTo>
                    <a:pt x="334" y="74"/>
                  </a:lnTo>
                  <a:lnTo>
                    <a:pt x="337" y="74"/>
                  </a:lnTo>
                  <a:lnTo>
                    <a:pt x="339" y="72"/>
                  </a:lnTo>
                  <a:lnTo>
                    <a:pt x="345" y="67"/>
                  </a:lnTo>
                  <a:lnTo>
                    <a:pt x="345" y="63"/>
                  </a:lnTo>
                  <a:lnTo>
                    <a:pt x="337" y="50"/>
                  </a:lnTo>
                  <a:lnTo>
                    <a:pt x="337" y="50"/>
                  </a:lnTo>
                  <a:lnTo>
                    <a:pt x="337" y="47"/>
                  </a:lnTo>
                  <a:lnTo>
                    <a:pt x="337" y="47"/>
                  </a:lnTo>
                  <a:lnTo>
                    <a:pt x="337" y="43"/>
                  </a:lnTo>
                  <a:lnTo>
                    <a:pt x="337" y="43"/>
                  </a:lnTo>
                  <a:lnTo>
                    <a:pt x="337" y="41"/>
                  </a:lnTo>
                  <a:lnTo>
                    <a:pt x="334" y="41"/>
                  </a:lnTo>
                  <a:lnTo>
                    <a:pt x="334" y="38"/>
                  </a:lnTo>
                  <a:lnTo>
                    <a:pt x="328" y="30"/>
                  </a:lnTo>
                  <a:lnTo>
                    <a:pt x="321" y="21"/>
                  </a:lnTo>
                  <a:lnTo>
                    <a:pt x="317" y="11"/>
                  </a:lnTo>
                  <a:lnTo>
                    <a:pt x="316" y="0"/>
                  </a:lnTo>
                  <a:lnTo>
                    <a:pt x="249" y="41"/>
                  </a:lnTo>
                  <a:lnTo>
                    <a:pt x="188" y="94"/>
                  </a:lnTo>
                  <a:lnTo>
                    <a:pt x="133" y="151"/>
                  </a:lnTo>
                  <a:lnTo>
                    <a:pt x="88" y="218"/>
                  </a:lnTo>
                  <a:lnTo>
                    <a:pt x="50" y="289"/>
                  </a:lnTo>
                  <a:lnTo>
                    <a:pt x="21" y="366"/>
                  </a:lnTo>
                  <a:lnTo>
                    <a:pt x="5" y="446"/>
                  </a:lnTo>
                  <a:lnTo>
                    <a:pt x="0" y="530"/>
                  </a:lnTo>
                  <a:lnTo>
                    <a:pt x="5" y="608"/>
                  </a:lnTo>
                  <a:lnTo>
                    <a:pt x="20" y="680"/>
                  </a:lnTo>
                  <a:lnTo>
                    <a:pt x="45" y="751"/>
                  </a:lnTo>
                  <a:lnTo>
                    <a:pt x="74" y="819"/>
                  </a:lnTo>
                  <a:lnTo>
                    <a:pt x="114" y="879"/>
                  </a:lnTo>
                  <a:lnTo>
                    <a:pt x="160" y="938"/>
                  </a:lnTo>
                  <a:lnTo>
                    <a:pt x="215" y="987"/>
                  </a:lnTo>
                  <a:lnTo>
                    <a:pt x="272" y="1032"/>
                  </a:lnTo>
                </a:path>
              </a:pathLst>
            </a:custGeom>
            <a:solidFill>
              <a:schemeClr val="folHlink"/>
            </a:solidFill>
            <a:ln w="9525">
              <a:noFill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7" name="Freeform 26"/>
            <p:cNvSpPr>
              <a:spLocks/>
            </p:cNvSpPr>
            <p:nvPr/>
          </p:nvSpPr>
          <p:spPr bwMode="invGray">
            <a:xfrm>
              <a:off x="368" y="1584"/>
              <a:ext cx="824" cy="1203"/>
            </a:xfrm>
            <a:custGeom>
              <a:avLst/>
              <a:gdLst/>
              <a:ahLst/>
              <a:cxnLst>
                <a:cxn ang="0">
                  <a:pos x="796" y="688"/>
                </a:cxn>
                <a:cxn ang="0">
                  <a:pos x="756" y="641"/>
                </a:cxn>
                <a:cxn ang="0">
                  <a:pos x="812" y="615"/>
                </a:cxn>
                <a:cxn ang="0">
                  <a:pos x="814" y="502"/>
                </a:cxn>
                <a:cxn ang="0">
                  <a:pos x="705" y="247"/>
                </a:cxn>
                <a:cxn ang="0">
                  <a:pos x="651" y="262"/>
                </a:cxn>
                <a:cxn ang="0">
                  <a:pos x="574" y="289"/>
                </a:cxn>
                <a:cxn ang="0">
                  <a:pos x="536" y="258"/>
                </a:cxn>
                <a:cxn ang="0">
                  <a:pos x="563" y="170"/>
                </a:cxn>
                <a:cxn ang="0">
                  <a:pos x="532" y="81"/>
                </a:cxn>
                <a:cxn ang="0">
                  <a:pos x="455" y="56"/>
                </a:cxn>
                <a:cxn ang="0">
                  <a:pos x="484" y="150"/>
                </a:cxn>
                <a:cxn ang="0">
                  <a:pos x="465" y="190"/>
                </a:cxn>
                <a:cxn ang="0">
                  <a:pos x="442" y="200"/>
                </a:cxn>
                <a:cxn ang="0">
                  <a:pos x="419" y="164"/>
                </a:cxn>
                <a:cxn ang="0">
                  <a:pos x="381" y="108"/>
                </a:cxn>
                <a:cxn ang="0">
                  <a:pos x="406" y="108"/>
                </a:cxn>
                <a:cxn ang="0">
                  <a:pos x="424" y="72"/>
                </a:cxn>
                <a:cxn ang="0">
                  <a:pos x="325" y="0"/>
                </a:cxn>
                <a:cxn ang="0">
                  <a:pos x="281" y="27"/>
                </a:cxn>
                <a:cxn ang="0">
                  <a:pos x="240" y="72"/>
                </a:cxn>
                <a:cxn ang="0">
                  <a:pos x="209" y="114"/>
                </a:cxn>
                <a:cxn ang="0">
                  <a:pos x="209" y="150"/>
                </a:cxn>
                <a:cxn ang="0">
                  <a:pos x="240" y="164"/>
                </a:cxn>
                <a:cxn ang="0">
                  <a:pos x="209" y="222"/>
                </a:cxn>
                <a:cxn ang="0">
                  <a:pos x="213" y="242"/>
                </a:cxn>
                <a:cxn ang="0">
                  <a:pos x="267" y="222"/>
                </a:cxn>
                <a:cxn ang="0">
                  <a:pos x="303" y="170"/>
                </a:cxn>
                <a:cxn ang="0">
                  <a:pos x="354" y="231"/>
                </a:cxn>
                <a:cxn ang="0">
                  <a:pos x="372" y="291"/>
                </a:cxn>
                <a:cxn ang="0">
                  <a:pos x="348" y="294"/>
                </a:cxn>
                <a:cxn ang="0">
                  <a:pos x="298" y="309"/>
                </a:cxn>
                <a:cxn ang="0">
                  <a:pos x="323" y="330"/>
                </a:cxn>
                <a:cxn ang="0">
                  <a:pos x="260" y="339"/>
                </a:cxn>
                <a:cxn ang="0">
                  <a:pos x="189" y="411"/>
                </a:cxn>
                <a:cxn ang="0">
                  <a:pos x="184" y="469"/>
                </a:cxn>
                <a:cxn ang="0">
                  <a:pos x="148" y="435"/>
                </a:cxn>
                <a:cxn ang="0">
                  <a:pos x="83" y="402"/>
                </a:cxn>
                <a:cxn ang="0">
                  <a:pos x="0" y="455"/>
                </a:cxn>
                <a:cxn ang="0">
                  <a:pos x="54" y="496"/>
                </a:cxn>
                <a:cxn ang="0">
                  <a:pos x="74" y="485"/>
                </a:cxn>
                <a:cxn ang="0">
                  <a:pos x="54" y="608"/>
                </a:cxn>
                <a:cxn ang="0">
                  <a:pos x="132" y="641"/>
                </a:cxn>
                <a:cxn ang="0">
                  <a:pos x="195" y="661"/>
                </a:cxn>
                <a:cxn ang="0">
                  <a:pos x="249" y="744"/>
                </a:cxn>
                <a:cxn ang="0">
                  <a:pos x="334" y="886"/>
                </a:cxn>
                <a:cxn ang="0">
                  <a:pos x="391" y="1007"/>
                </a:cxn>
                <a:cxn ang="0">
                  <a:pos x="292" y="1052"/>
                </a:cxn>
                <a:cxn ang="0">
                  <a:pos x="182" y="1105"/>
                </a:cxn>
                <a:cxn ang="0">
                  <a:pos x="68" y="1180"/>
                </a:cxn>
                <a:cxn ang="0">
                  <a:pos x="200" y="1202"/>
                </a:cxn>
                <a:cxn ang="0">
                  <a:pos x="417" y="1168"/>
                </a:cxn>
                <a:cxn ang="0">
                  <a:pos x="613" y="1052"/>
                </a:cxn>
                <a:cxn ang="0">
                  <a:pos x="610" y="929"/>
                </a:cxn>
                <a:cxn ang="0">
                  <a:pos x="543" y="888"/>
                </a:cxn>
                <a:cxn ang="0">
                  <a:pos x="567" y="791"/>
                </a:cxn>
                <a:cxn ang="0">
                  <a:pos x="655" y="738"/>
                </a:cxn>
                <a:cxn ang="0">
                  <a:pos x="725" y="713"/>
                </a:cxn>
                <a:cxn ang="0">
                  <a:pos x="792" y="729"/>
                </a:cxn>
              </a:cxnLst>
              <a:rect l="0" t="0" r="r" b="b"/>
              <a:pathLst>
                <a:path w="824" h="1203">
                  <a:moveTo>
                    <a:pt x="803" y="736"/>
                  </a:moveTo>
                  <a:lnTo>
                    <a:pt x="807" y="724"/>
                  </a:lnTo>
                  <a:lnTo>
                    <a:pt x="808" y="713"/>
                  </a:lnTo>
                  <a:lnTo>
                    <a:pt x="812" y="702"/>
                  </a:lnTo>
                  <a:lnTo>
                    <a:pt x="814" y="691"/>
                  </a:lnTo>
                  <a:lnTo>
                    <a:pt x="803" y="691"/>
                  </a:lnTo>
                  <a:lnTo>
                    <a:pt x="796" y="688"/>
                  </a:lnTo>
                  <a:lnTo>
                    <a:pt x="783" y="686"/>
                  </a:lnTo>
                  <a:lnTo>
                    <a:pt x="776" y="680"/>
                  </a:lnTo>
                  <a:lnTo>
                    <a:pt x="770" y="675"/>
                  </a:lnTo>
                  <a:lnTo>
                    <a:pt x="767" y="666"/>
                  </a:lnTo>
                  <a:lnTo>
                    <a:pt x="761" y="661"/>
                  </a:lnTo>
                  <a:lnTo>
                    <a:pt x="760" y="655"/>
                  </a:lnTo>
                  <a:lnTo>
                    <a:pt x="756" y="641"/>
                  </a:lnTo>
                  <a:lnTo>
                    <a:pt x="756" y="624"/>
                  </a:lnTo>
                  <a:lnTo>
                    <a:pt x="760" y="610"/>
                  </a:lnTo>
                  <a:lnTo>
                    <a:pt x="767" y="599"/>
                  </a:lnTo>
                  <a:lnTo>
                    <a:pt x="781" y="597"/>
                  </a:lnTo>
                  <a:lnTo>
                    <a:pt x="792" y="599"/>
                  </a:lnTo>
                  <a:lnTo>
                    <a:pt x="803" y="608"/>
                  </a:lnTo>
                  <a:lnTo>
                    <a:pt x="812" y="615"/>
                  </a:lnTo>
                  <a:lnTo>
                    <a:pt x="819" y="628"/>
                  </a:lnTo>
                  <a:lnTo>
                    <a:pt x="823" y="619"/>
                  </a:lnTo>
                  <a:lnTo>
                    <a:pt x="823" y="610"/>
                  </a:lnTo>
                  <a:lnTo>
                    <a:pt x="823" y="605"/>
                  </a:lnTo>
                  <a:lnTo>
                    <a:pt x="823" y="597"/>
                  </a:lnTo>
                  <a:lnTo>
                    <a:pt x="819" y="549"/>
                  </a:lnTo>
                  <a:lnTo>
                    <a:pt x="814" y="502"/>
                  </a:lnTo>
                  <a:lnTo>
                    <a:pt x="807" y="455"/>
                  </a:lnTo>
                  <a:lnTo>
                    <a:pt x="792" y="411"/>
                  </a:lnTo>
                  <a:lnTo>
                    <a:pt x="776" y="366"/>
                  </a:lnTo>
                  <a:lnTo>
                    <a:pt x="756" y="325"/>
                  </a:lnTo>
                  <a:lnTo>
                    <a:pt x="734" y="285"/>
                  </a:lnTo>
                  <a:lnTo>
                    <a:pt x="709" y="247"/>
                  </a:lnTo>
                  <a:lnTo>
                    <a:pt x="705" y="247"/>
                  </a:lnTo>
                  <a:lnTo>
                    <a:pt x="702" y="244"/>
                  </a:lnTo>
                  <a:lnTo>
                    <a:pt x="698" y="244"/>
                  </a:lnTo>
                  <a:lnTo>
                    <a:pt x="693" y="242"/>
                  </a:lnTo>
                  <a:lnTo>
                    <a:pt x="677" y="253"/>
                  </a:lnTo>
                  <a:lnTo>
                    <a:pt x="668" y="254"/>
                  </a:lnTo>
                  <a:lnTo>
                    <a:pt x="660" y="258"/>
                  </a:lnTo>
                  <a:lnTo>
                    <a:pt x="651" y="262"/>
                  </a:lnTo>
                  <a:lnTo>
                    <a:pt x="642" y="264"/>
                  </a:lnTo>
                  <a:lnTo>
                    <a:pt x="631" y="267"/>
                  </a:lnTo>
                  <a:lnTo>
                    <a:pt x="619" y="273"/>
                  </a:lnTo>
                  <a:lnTo>
                    <a:pt x="606" y="278"/>
                  </a:lnTo>
                  <a:lnTo>
                    <a:pt x="594" y="283"/>
                  </a:lnTo>
                  <a:lnTo>
                    <a:pt x="583" y="285"/>
                  </a:lnTo>
                  <a:lnTo>
                    <a:pt x="574" y="289"/>
                  </a:lnTo>
                  <a:lnTo>
                    <a:pt x="567" y="291"/>
                  </a:lnTo>
                  <a:lnTo>
                    <a:pt x="557" y="289"/>
                  </a:lnTo>
                  <a:lnTo>
                    <a:pt x="554" y="285"/>
                  </a:lnTo>
                  <a:lnTo>
                    <a:pt x="548" y="280"/>
                  </a:lnTo>
                  <a:lnTo>
                    <a:pt x="547" y="278"/>
                  </a:lnTo>
                  <a:lnTo>
                    <a:pt x="543" y="273"/>
                  </a:lnTo>
                  <a:lnTo>
                    <a:pt x="536" y="258"/>
                  </a:lnTo>
                  <a:lnTo>
                    <a:pt x="532" y="244"/>
                  </a:lnTo>
                  <a:lnTo>
                    <a:pt x="532" y="231"/>
                  </a:lnTo>
                  <a:lnTo>
                    <a:pt x="530" y="217"/>
                  </a:lnTo>
                  <a:lnTo>
                    <a:pt x="532" y="202"/>
                  </a:lnTo>
                  <a:lnTo>
                    <a:pt x="541" y="190"/>
                  </a:lnTo>
                  <a:lnTo>
                    <a:pt x="552" y="177"/>
                  </a:lnTo>
                  <a:lnTo>
                    <a:pt x="563" y="170"/>
                  </a:lnTo>
                  <a:lnTo>
                    <a:pt x="574" y="159"/>
                  </a:lnTo>
                  <a:lnTo>
                    <a:pt x="583" y="146"/>
                  </a:lnTo>
                  <a:lnTo>
                    <a:pt x="588" y="134"/>
                  </a:lnTo>
                  <a:lnTo>
                    <a:pt x="588" y="119"/>
                  </a:lnTo>
                  <a:lnTo>
                    <a:pt x="568" y="105"/>
                  </a:lnTo>
                  <a:lnTo>
                    <a:pt x="552" y="92"/>
                  </a:lnTo>
                  <a:lnTo>
                    <a:pt x="532" y="81"/>
                  </a:lnTo>
                  <a:lnTo>
                    <a:pt x="512" y="70"/>
                  </a:lnTo>
                  <a:lnTo>
                    <a:pt x="491" y="58"/>
                  </a:lnTo>
                  <a:lnTo>
                    <a:pt x="471" y="47"/>
                  </a:lnTo>
                  <a:lnTo>
                    <a:pt x="449" y="38"/>
                  </a:lnTo>
                  <a:lnTo>
                    <a:pt x="428" y="31"/>
                  </a:lnTo>
                  <a:lnTo>
                    <a:pt x="442" y="45"/>
                  </a:lnTo>
                  <a:lnTo>
                    <a:pt x="455" y="56"/>
                  </a:lnTo>
                  <a:lnTo>
                    <a:pt x="465" y="63"/>
                  </a:lnTo>
                  <a:lnTo>
                    <a:pt x="484" y="74"/>
                  </a:lnTo>
                  <a:lnTo>
                    <a:pt x="485" y="88"/>
                  </a:lnTo>
                  <a:lnTo>
                    <a:pt x="484" y="105"/>
                  </a:lnTo>
                  <a:lnTo>
                    <a:pt x="478" y="123"/>
                  </a:lnTo>
                  <a:lnTo>
                    <a:pt x="478" y="135"/>
                  </a:lnTo>
                  <a:lnTo>
                    <a:pt x="484" y="150"/>
                  </a:lnTo>
                  <a:lnTo>
                    <a:pt x="484" y="155"/>
                  </a:lnTo>
                  <a:lnTo>
                    <a:pt x="480" y="161"/>
                  </a:lnTo>
                  <a:lnTo>
                    <a:pt x="474" y="166"/>
                  </a:lnTo>
                  <a:lnTo>
                    <a:pt x="469" y="170"/>
                  </a:lnTo>
                  <a:lnTo>
                    <a:pt x="465" y="175"/>
                  </a:lnTo>
                  <a:lnTo>
                    <a:pt x="465" y="180"/>
                  </a:lnTo>
                  <a:lnTo>
                    <a:pt x="465" y="190"/>
                  </a:lnTo>
                  <a:lnTo>
                    <a:pt x="464" y="195"/>
                  </a:lnTo>
                  <a:lnTo>
                    <a:pt x="460" y="197"/>
                  </a:lnTo>
                  <a:lnTo>
                    <a:pt x="458" y="200"/>
                  </a:lnTo>
                  <a:lnTo>
                    <a:pt x="455" y="200"/>
                  </a:lnTo>
                  <a:lnTo>
                    <a:pt x="453" y="200"/>
                  </a:lnTo>
                  <a:lnTo>
                    <a:pt x="447" y="197"/>
                  </a:lnTo>
                  <a:lnTo>
                    <a:pt x="442" y="200"/>
                  </a:lnTo>
                  <a:lnTo>
                    <a:pt x="433" y="202"/>
                  </a:lnTo>
                  <a:lnTo>
                    <a:pt x="428" y="202"/>
                  </a:lnTo>
                  <a:lnTo>
                    <a:pt x="424" y="200"/>
                  </a:lnTo>
                  <a:lnTo>
                    <a:pt x="424" y="197"/>
                  </a:lnTo>
                  <a:lnTo>
                    <a:pt x="424" y="197"/>
                  </a:lnTo>
                  <a:lnTo>
                    <a:pt x="422" y="195"/>
                  </a:lnTo>
                  <a:lnTo>
                    <a:pt x="419" y="164"/>
                  </a:lnTo>
                  <a:lnTo>
                    <a:pt x="411" y="159"/>
                  </a:lnTo>
                  <a:lnTo>
                    <a:pt x="406" y="150"/>
                  </a:lnTo>
                  <a:lnTo>
                    <a:pt x="397" y="141"/>
                  </a:lnTo>
                  <a:lnTo>
                    <a:pt x="390" y="134"/>
                  </a:lnTo>
                  <a:lnTo>
                    <a:pt x="386" y="125"/>
                  </a:lnTo>
                  <a:lnTo>
                    <a:pt x="384" y="117"/>
                  </a:lnTo>
                  <a:lnTo>
                    <a:pt x="381" y="108"/>
                  </a:lnTo>
                  <a:lnTo>
                    <a:pt x="384" y="103"/>
                  </a:lnTo>
                  <a:lnTo>
                    <a:pt x="386" y="99"/>
                  </a:lnTo>
                  <a:lnTo>
                    <a:pt x="390" y="99"/>
                  </a:lnTo>
                  <a:lnTo>
                    <a:pt x="390" y="97"/>
                  </a:lnTo>
                  <a:lnTo>
                    <a:pt x="391" y="97"/>
                  </a:lnTo>
                  <a:lnTo>
                    <a:pt x="397" y="103"/>
                  </a:lnTo>
                  <a:lnTo>
                    <a:pt x="406" y="108"/>
                  </a:lnTo>
                  <a:lnTo>
                    <a:pt x="413" y="110"/>
                  </a:lnTo>
                  <a:lnTo>
                    <a:pt x="422" y="110"/>
                  </a:lnTo>
                  <a:lnTo>
                    <a:pt x="424" y="110"/>
                  </a:lnTo>
                  <a:lnTo>
                    <a:pt x="424" y="108"/>
                  </a:lnTo>
                  <a:lnTo>
                    <a:pt x="424" y="108"/>
                  </a:lnTo>
                  <a:lnTo>
                    <a:pt x="424" y="108"/>
                  </a:lnTo>
                  <a:lnTo>
                    <a:pt x="424" y="72"/>
                  </a:lnTo>
                  <a:lnTo>
                    <a:pt x="411" y="56"/>
                  </a:lnTo>
                  <a:lnTo>
                    <a:pt x="395" y="42"/>
                  </a:lnTo>
                  <a:lnTo>
                    <a:pt x="377" y="27"/>
                  </a:lnTo>
                  <a:lnTo>
                    <a:pt x="364" y="9"/>
                  </a:lnTo>
                  <a:lnTo>
                    <a:pt x="350" y="5"/>
                  </a:lnTo>
                  <a:lnTo>
                    <a:pt x="339" y="2"/>
                  </a:lnTo>
                  <a:lnTo>
                    <a:pt x="325" y="0"/>
                  </a:lnTo>
                  <a:lnTo>
                    <a:pt x="312" y="0"/>
                  </a:lnTo>
                  <a:lnTo>
                    <a:pt x="308" y="0"/>
                  </a:lnTo>
                  <a:lnTo>
                    <a:pt x="308" y="2"/>
                  </a:lnTo>
                  <a:lnTo>
                    <a:pt x="308" y="5"/>
                  </a:lnTo>
                  <a:lnTo>
                    <a:pt x="307" y="9"/>
                  </a:lnTo>
                  <a:lnTo>
                    <a:pt x="289" y="14"/>
                  </a:lnTo>
                  <a:lnTo>
                    <a:pt x="281" y="27"/>
                  </a:lnTo>
                  <a:lnTo>
                    <a:pt x="276" y="42"/>
                  </a:lnTo>
                  <a:lnTo>
                    <a:pt x="265" y="56"/>
                  </a:lnTo>
                  <a:lnTo>
                    <a:pt x="260" y="56"/>
                  </a:lnTo>
                  <a:lnTo>
                    <a:pt x="256" y="56"/>
                  </a:lnTo>
                  <a:lnTo>
                    <a:pt x="251" y="56"/>
                  </a:lnTo>
                  <a:lnTo>
                    <a:pt x="249" y="58"/>
                  </a:lnTo>
                  <a:lnTo>
                    <a:pt x="240" y="72"/>
                  </a:lnTo>
                  <a:lnTo>
                    <a:pt x="231" y="87"/>
                  </a:lnTo>
                  <a:lnTo>
                    <a:pt x="224" y="99"/>
                  </a:lnTo>
                  <a:lnTo>
                    <a:pt x="213" y="110"/>
                  </a:lnTo>
                  <a:lnTo>
                    <a:pt x="209" y="110"/>
                  </a:lnTo>
                  <a:lnTo>
                    <a:pt x="209" y="110"/>
                  </a:lnTo>
                  <a:lnTo>
                    <a:pt x="209" y="110"/>
                  </a:lnTo>
                  <a:lnTo>
                    <a:pt x="209" y="114"/>
                  </a:lnTo>
                  <a:lnTo>
                    <a:pt x="184" y="139"/>
                  </a:lnTo>
                  <a:lnTo>
                    <a:pt x="184" y="139"/>
                  </a:lnTo>
                  <a:lnTo>
                    <a:pt x="184" y="139"/>
                  </a:lnTo>
                  <a:lnTo>
                    <a:pt x="184" y="139"/>
                  </a:lnTo>
                  <a:lnTo>
                    <a:pt x="184" y="141"/>
                  </a:lnTo>
                  <a:lnTo>
                    <a:pt x="195" y="146"/>
                  </a:lnTo>
                  <a:lnTo>
                    <a:pt x="209" y="150"/>
                  </a:lnTo>
                  <a:lnTo>
                    <a:pt x="224" y="153"/>
                  </a:lnTo>
                  <a:lnTo>
                    <a:pt x="234" y="153"/>
                  </a:lnTo>
                  <a:lnTo>
                    <a:pt x="236" y="155"/>
                  </a:lnTo>
                  <a:lnTo>
                    <a:pt x="240" y="155"/>
                  </a:lnTo>
                  <a:lnTo>
                    <a:pt x="240" y="159"/>
                  </a:lnTo>
                  <a:lnTo>
                    <a:pt x="242" y="161"/>
                  </a:lnTo>
                  <a:lnTo>
                    <a:pt x="240" y="164"/>
                  </a:lnTo>
                  <a:lnTo>
                    <a:pt x="234" y="166"/>
                  </a:lnTo>
                  <a:lnTo>
                    <a:pt x="231" y="170"/>
                  </a:lnTo>
                  <a:lnTo>
                    <a:pt x="225" y="171"/>
                  </a:lnTo>
                  <a:lnTo>
                    <a:pt x="220" y="180"/>
                  </a:lnTo>
                  <a:lnTo>
                    <a:pt x="215" y="195"/>
                  </a:lnTo>
                  <a:lnTo>
                    <a:pt x="209" y="208"/>
                  </a:lnTo>
                  <a:lnTo>
                    <a:pt x="209" y="222"/>
                  </a:lnTo>
                  <a:lnTo>
                    <a:pt x="213" y="227"/>
                  </a:lnTo>
                  <a:lnTo>
                    <a:pt x="215" y="227"/>
                  </a:lnTo>
                  <a:lnTo>
                    <a:pt x="213" y="231"/>
                  </a:lnTo>
                  <a:lnTo>
                    <a:pt x="209" y="238"/>
                  </a:lnTo>
                  <a:lnTo>
                    <a:pt x="209" y="238"/>
                  </a:lnTo>
                  <a:lnTo>
                    <a:pt x="213" y="242"/>
                  </a:lnTo>
                  <a:lnTo>
                    <a:pt x="213" y="242"/>
                  </a:lnTo>
                  <a:lnTo>
                    <a:pt x="215" y="244"/>
                  </a:lnTo>
                  <a:lnTo>
                    <a:pt x="231" y="233"/>
                  </a:lnTo>
                  <a:lnTo>
                    <a:pt x="260" y="231"/>
                  </a:lnTo>
                  <a:lnTo>
                    <a:pt x="260" y="227"/>
                  </a:lnTo>
                  <a:lnTo>
                    <a:pt x="262" y="226"/>
                  </a:lnTo>
                  <a:lnTo>
                    <a:pt x="265" y="226"/>
                  </a:lnTo>
                  <a:lnTo>
                    <a:pt x="267" y="222"/>
                  </a:lnTo>
                  <a:lnTo>
                    <a:pt x="267" y="200"/>
                  </a:lnTo>
                  <a:lnTo>
                    <a:pt x="289" y="155"/>
                  </a:lnTo>
                  <a:lnTo>
                    <a:pt x="289" y="155"/>
                  </a:lnTo>
                  <a:lnTo>
                    <a:pt x="292" y="155"/>
                  </a:lnTo>
                  <a:lnTo>
                    <a:pt x="292" y="155"/>
                  </a:lnTo>
                  <a:lnTo>
                    <a:pt x="292" y="155"/>
                  </a:lnTo>
                  <a:lnTo>
                    <a:pt x="303" y="170"/>
                  </a:lnTo>
                  <a:lnTo>
                    <a:pt x="312" y="180"/>
                  </a:lnTo>
                  <a:lnTo>
                    <a:pt x="323" y="195"/>
                  </a:lnTo>
                  <a:lnTo>
                    <a:pt x="336" y="206"/>
                  </a:lnTo>
                  <a:lnTo>
                    <a:pt x="343" y="211"/>
                  </a:lnTo>
                  <a:lnTo>
                    <a:pt x="345" y="217"/>
                  </a:lnTo>
                  <a:lnTo>
                    <a:pt x="350" y="226"/>
                  </a:lnTo>
                  <a:lnTo>
                    <a:pt x="354" y="231"/>
                  </a:lnTo>
                  <a:lnTo>
                    <a:pt x="354" y="244"/>
                  </a:lnTo>
                  <a:lnTo>
                    <a:pt x="354" y="258"/>
                  </a:lnTo>
                  <a:lnTo>
                    <a:pt x="359" y="273"/>
                  </a:lnTo>
                  <a:lnTo>
                    <a:pt x="364" y="283"/>
                  </a:lnTo>
                  <a:lnTo>
                    <a:pt x="366" y="285"/>
                  </a:lnTo>
                  <a:lnTo>
                    <a:pt x="370" y="289"/>
                  </a:lnTo>
                  <a:lnTo>
                    <a:pt x="372" y="291"/>
                  </a:lnTo>
                  <a:lnTo>
                    <a:pt x="375" y="294"/>
                  </a:lnTo>
                  <a:lnTo>
                    <a:pt x="375" y="298"/>
                  </a:lnTo>
                  <a:lnTo>
                    <a:pt x="372" y="300"/>
                  </a:lnTo>
                  <a:lnTo>
                    <a:pt x="372" y="305"/>
                  </a:lnTo>
                  <a:lnTo>
                    <a:pt x="370" y="309"/>
                  </a:lnTo>
                  <a:lnTo>
                    <a:pt x="359" y="305"/>
                  </a:lnTo>
                  <a:lnTo>
                    <a:pt x="348" y="294"/>
                  </a:lnTo>
                  <a:lnTo>
                    <a:pt x="336" y="285"/>
                  </a:lnTo>
                  <a:lnTo>
                    <a:pt x="323" y="283"/>
                  </a:lnTo>
                  <a:lnTo>
                    <a:pt x="314" y="289"/>
                  </a:lnTo>
                  <a:lnTo>
                    <a:pt x="308" y="294"/>
                  </a:lnTo>
                  <a:lnTo>
                    <a:pt x="299" y="300"/>
                  </a:lnTo>
                  <a:lnTo>
                    <a:pt x="296" y="305"/>
                  </a:lnTo>
                  <a:lnTo>
                    <a:pt x="298" y="309"/>
                  </a:lnTo>
                  <a:lnTo>
                    <a:pt x="299" y="310"/>
                  </a:lnTo>
                  <a:lnTo>
                    <a:pt x="299" y="314"/>
                  </a:lnTo>
                  <a:lnTo>
                    <a:pt x="303" y="314"/>
                  </a:lnTo>
                  <a:lnTo>
                    <a:pt x="312" y="314"/>
                  </a:lnTo>
                  <a:lnTo>
                    <a:pt x="317" y="316"/>
                  </a:lnTo>
                  <a:lnTo>
                    <a:pt x="319" y="321"/>
                  </a:lnTo>
                  <a:lnTo>
                    <a:pt x="323" y="330"/>
                  </a:lnTo>
                  <a:lnTo>
                    <a:pt x="323" y="330"/>
                  </a:lnTo>
                  <a:lnTo>
                    <a:pt x="319" y="334"/>
                  </a:lnTo>
                  <a:lnTo>
                    <a:pt x="317" y="339"/>
                  </a:lnTo>
                  <a:lnTo>
                    <a:pt x="317" y="339"/>
                  </a:lnTo>
                  <a:lnTo>
                    <a:pt x="260" y="327"/>
                  </a:lnTo>
                  <a:lnTo>
                    <a:pt x="260" y="334"/>
                  </a:lnTo>
                  <a:lnTo>
                    <a:pt x="260" y="339"/>
                  </a:lnTo>
                  <a:lnTo>
                    <a:pt x="260" y="345"/>
                  </a:lnTo>
                  <a:lnTo>
                    <a:pt x="256" y="347"/>
                  </a:lnTo>
                  <a:lnTo>
                    <a:pt x="251" y="356"/>
                  </a:lnTo>
                  <a:lnTo>
                    <a:pt x="249" y="357"/>
                  </a:lnTo>
                  <a:lnTo>
                    <a:pt x="242" y="366"/>
                  </a:lnTo>
                  <a:lnTo>
                    <a:pt x="225" y="393"/>
                  </a:lnTo>
                  <a:lnTo>
                    <a:pt x="189" y="411"/>
                  </a:lnTo>
                  <a:lnTo>
                    <a:pt x="188" y="413"/>
                  </a:lnTo>
                  <a:lnTo>
                    <a:pt x="184" y="419"/>
                  </a:lnTo>
                  <a:lnTo>
                    <a:pt x="184" y="424"/>
                  </a:lnTo>
                  <a:lnTo>
                    <a:pt x="184" y="430"/>
                  </a:lnTo>
                  <a:lnTo>
                    <a:pt x="184" y="439"/>
                  </a:lnTo>
                  <a:lnTo>
                    <a:pt x="184" y="453"/>
                  </a:lnTo>
                  <a:lnTo>
                    <a:pt x="184" y="469"/>
                  </a:lnTo>
                  <a:lnTo>
                    <a:pt x="184" y="478"/>
                  </a:lnTo>
                  <a:lnTo>
                    <a:pt x="173" y="478"/>
                  </a:lnTo>
                  <a:lnTo>
                    <a:pt x="164" y="475"/>
                  </a:lnTo>
                  <a:lnTo>
                    <a:pt x="157" y="469"/>
                  </a:lnTo>
                  <a:lnTo>
                    <a:pt x="151" y="464"/>
                  </a:lnTo>
                  <a:lnTo>
                    <a:pt x="151" y="449"/>
                  </a:lnTo>
                  <a:lnTo>
                    <a:pt x="148" y="435"/>
                  </a:lnTo>
                  <a:lnTo>
                    <a:pt x="141" y="424"/>
                  </a:lnTo>
                  <a:lnTo>
                    <a:pt x="130" y="413"/>
                  </a:lnTo>
                  <a:lnTo>
                    <a:pt x="117" y="417"/>
                  </a:lnTo>
                  <a:lnTo>
                    <a:pt x="110" y="417"/>
                  </a:lnTo>
                  <a:lnTo>
                    <a:pt x="101" y="413"/>
                  </a:lnTo>
                  <a:lnTo>
                    <a:pt x="94" y="408"/>
                  </a:lnTo>
                  <a:lnTo>
                    <a:pt x="83" y="402"/>
                  </a:lnTo>
                  <a:lnTo>
                    <a:pt x="72" y="397"/>
                  </a:lnTo>
                  <a:lnTo>
                    <a:pt x="59" y="393"/>
                  </a:lnTo>
                  <a:lnTo>
                    <a:pt x="49" y="392"/>
                  </a:lnTo>
                  <a:lnTo>
                    <a:pt x="38" y="402"/>
                  </a:lnTo>
                  <a:lnTo>
                    <a:pt x="21" y="424"/>
                  </a:lnTo>
                  <a:lnTo>
                    <a:pt x="5" y="448"/>
                  </a:lnTo>
                  <a:lnTo>
                    <a:pt x="0" y="455"/>
                  </a:lnTo>
                  <a:lnTo>
                    <a:pt x="21" y="475"/>
                  </a:lnTo>
                  <a:lnTo>
                    <a:pt x="25" y="516"/>
                  </a:lnTo>
                  <a:lnTo>
                    <a:pt x="29" y="516"/>
                  </a:lnTo>
                  <a:lnTo>
                    <a:pt x="38" y="513"/>
                  </a:lnTo>
                  <a:lnTo>
                    <a:pt x="43" y="511"/>
                  </a:lnTo>
                  <a:lnTo>
                    <a:pt x="49" y="505"/>
                  </a:lnTo>
                  <a:lnTo>
                    <a:pt x="54" y="496"/>
                  </a:lnTo>
                  <a:lnTo>
                    <a:pt x="58" y="491"/>
                  </a:lnTo>
                  <a:lnTo>
                    <a:pt x="63" y="485"/>
                  </a:lnTo>
                  <a:lnTo>
                    <a:pt x="72" y="480"/>
                  </a:lnTo>
                  <a:lnTo>
                    <a:pt x="74" y="480"/>
                  </a:lnTo>
                  <a:lnTo>
                    <a:pt x="74" y="484"/>
                  </a:lnTo>
                  <a:lnTo>
                    <a:pt x="74" y="484"/>
                  </a:lnTo>
                  <a:lnTo>
                    <a:pt x="74" y="485"/>
                  </a:lnTo>
                  <a:lnTo>
                    <a:pt x="63" y="538"/>
                  </a:lnTo>
                  <a:lnTo>
                    <a:pt x="79" y="556"/>
                  </a:lnTo>
                  <a:lnTo>
                    <a:pt x="77" y="567"/>
                  </a:lnTo>
                  <a:lnTo>
                    <a:pt x="68" y="574"/>
                  </a:lnTo>
                  <a:lnTo>
                    <a:pt x="59" y="583"/>
                  </a:lnTo>
                  <a:lnTo>
                    <a:pt x="54" y="597"/>
                  </a:lnTo>
                  <a:lnTo>
                    <a:pt x="54" y="608"/>
                  </a:lnTo>
                  <a:lnTo>
                    <a:pt x="63" y="619"/>
                  </a:lnTo>
                  <a:lnTo>
                    <a:pt x="74" y="630"/>
                  </a:lnTo>
                  <a:lnTo>
                    <a:pt x="88" y="641"/>
                  </a:lnTo>
                  <a:lnTo>
                    <a:pt x="101" y="646"/>
                  </a:lnTo>
                  <a:lnTo>
                    <a:pt x="114" y="646"/>
                  </a:lnTo>
                  <a:lnTo>
                    <a:pt x="124" y="644"/>
                  </a:lnTo>
                  <a:lnTo>
                    <a:pt x="132" y="641"/>
                  </a:lnTo>
                  <a:lnTo>
                    <a:pt x="141" y="635"/>
                  </a:lnTo>
                  <a:lnTo>
                    <a:pt x="148" y="635"/>
                  </a:lnTo>
                  <a:lnTo>
                    <a:pt x="153" y="639"/>
                  </a:lnTo>
                  <a:lnTo>
                    <a:pt x="160" y="641"/>
                  </a:lnTo>
                  <a:lnTo>
                    <a:pt x="168" y="644"/>
                  </a:lnTo>
                  <a:lnTo>
                    <a:pt x="184" y="652"/>
                  </a:lnTo>
                  <a:lnTo>
                    <a:pt x="195" y="661"/>
                  </a:lnTo>
                  <a:lnTo>
                    <a:pt x="209" y="670"/>
                  </a:lnTo>
                  <a:lnTo>
                    <a:pt x="220" y="677"/>
                  </a:lnTo>
                  <a:lnTo>
                    <a:pt x="225" y="691"/>
                  </a:lnTo>
                  <a:lnTo>
                    <a:pt x="229" y="706"/>
                  </a:lnTo>
                  <a:lnTo>
                    <a:pt x="231" y="722"/>
                  </a:lnTo>
                  <a:lnTo>
                    <a:pt x="234" y="738"/>
                  </a:lnTo>
                  <a:lnTo>
                    <a:pt x="249" y="744"/>
                  </a:lnTo>
                  <a:lnTo>
                    <a:pt x="262" y="749"/>
                  </a:lnTo>
                  <a:lnTo>
                    <a:pt x="276" y="758"/>
                  </a:lnTo>
                  <a:lnTo>
                    <a:pt x="287" y="772"/>
                  </a:lnTo>
                  <a:lnTo>
                    <a:pt x="298" y="800"/>
                  </a:lnTo>
                  <a:lnTo>
                    <a:pt x="308" y="830"/>
                  </a:lnTo>
                  <a:lnTo>
                    <a:pt x="319" y="861"/>
                  </a:lnTo>
                  <a:lnTo>
                    <a:pt x="334" y="886"/>
                  </a:lnTo>
                  <a:lnTo>
                    <a:pt x="350" y="904"/>
                  </a:lnTo>
                  <a:lnTo>
                    <a:pt x="366" y="924"/>
                  </a:lnTo>
                  <a:lnTo>
                    <a:pt x="381" y="944"/>
                  </a:lnTo>
                  <a:lnTo>
                    <a:pt x="395" y="966"/>
                  </a:lnTo>
                  <a:lnTo>
                    <a:pt x="397" y="980"/>
                  </a:lnTo>
                  <a:lnTo>
                    <a:pt x="397" y="993"/>
                  </a:lnTo>
                  <a:lnTo>
                    <a:pt x="391" y="1007"/>
                  </a:lnTo>
                  <a:lnTo>
                    <a:pt x="381" y="1018"/>
                  </a:lnTo>
                  <a:lnTo>
                    <a:pt x="364" y="1022"/>
                  </a:lnTo>
                  <a:lnTo>
                    <a:pt x="348" y="1027"/>
                  </a:lnTo>
                  <a:lnTo>
                    <a:pt x="334" y="1032"/>
                  </a:lnTo>
                  <a:lnTo>
                    <a:pt x="319" y="1038"/>
                  </a:lnTo>
                  <a:lnTo>
                    <a:pt x="307" y="1043"/>
                  </a:lnTo>
                  <a:lnTo>
                    <a:pt x="292" y="1052"/>
                  </a:lnTo>
                  <a:lnTo>
                    <a:pt x="278" y="1063"/>
                  </a:lnTo>
                  <a:lnTo>
                    <a:pt x="262" y="1074"/>
                  </a:lnTo>
                  <a:lnTo>
                    <a:pt x="249" y="1083"/>
                  </a:lnTo>
                  <a:lnTo>
                    <a:pt x="231" y="1090"/>
                  </a:lnTo>
                  <a:lnTo>
                    <a:pt x="215" y="1094"/>
                  </a:lnTo>
                  <a:lnTo>
                    <a:pt x="198" y="1099"/>
                  </a:lnTo>
                  <a:lnTo>
                    <a:pt x="182" y="1105"/>
                  </a:lnTo>
                  <a:lnTo>
                    <a:pt x="164" y="1110"/>
                  </a:lnTo>
                  <a:lnTo>
                    <a:pt x="151" y="1119"/>
                  </a:lnTo>
                  <a:lnTo>
                    <a:pt x="141" y="1132"/>
                  </a:lnTo>
                  <a:lnTo>
                    <a:pt x="124" y="1146"/>
                  </a:lnTo>
                  <a:lnTo>
                    <a:pt x="106" y="1160"/>
                  </a:lnTo>
                  <a:lnTo>
                    <a:pt x="88" y="1171"/>
                  </a:lnTo>
                  <a:lnTo>
                    <a:pt x="68" y="1180"/>
                  </a:lnTo>
                  <a:lnTo>
                    <a:pt x="88" y="1186"/>
                  </a:lnTo>
                  <a:lnTo>
                    <a:pt x="106" y="1188"/>
                  </a:lnTo>
                  <a:lnTo>
                    <a:pt x="124" y="1193"/>
                  </a:lnTo>
                  <a:lnTo>
                    <a:pt x="142" y="1197"/>
                  </a:lnTo>
                  <a:lnTo>
                    <a:pt x="162" y="1198"/>
                  </a:lnTo>
                  <a:lnTo>
                    <a:pt x="182" y="1198"/>
                  </a:lnTo>
                  <a:lnTo>
                    <a:pt x="200" y="1202"/>
                  </a:lnTo>
                  <a:lnTo>
                    <a:pt x="220" y="1202"/>
                  </a:lnTo>
                  <a:lnTo>
                    <a:pt x="252" y="1202"/>
                  </a:lnTo>
                  <a:lnTo>
                    <a:pt x="287" y="1198"/>
                  </a:lnTo>
                  <a:lnTo>
                    <a:pt x="319" y="1193"/>
                  </a:lnTo>
                  <a:lnTo>
                    <a:pt x="354" y="1186"/>
                  </a:lnTo>
                  <a:lnTo>
                    <a:pt x="386" y="1177"/>
                  </a:lnTo>
                  <a:lnTo>
                    <a:pt x="417" y="1168"/>
                  </a:lnTo>
                  <a:lnTo>
                    <a:pt x="447" y="1155"/>
                  </a:lnTo>
                  <a:lnTo>
                    <a:pt x="478" y="1141"/>
                  </a:lnTo>
                  <a:lnTo>
                    <a:pt x="505" y="1126"/>
                  </a:lnTo>
                  <a:lnTo>
                    <a:pt x="536" y="1110"/>
                  </a:lnTo>
                  <a:lnTo>
                    <a:pt x="559" y="1094"/>
                  </a:lnTo>
                  <a:lnTo>
                    <a:pt x="588" y="1074"/>
                  </a:lnTo>
                  <a:lnTo>
                    <a:pt x="613" y="1052"/>
                  </a:lnTo>
                  <a:lnTo>
                    <a:pt x="637" y="1029"/>
                  </a:lnTo>
                  <a:lnTo>
                    <a:pt x="660" y="1007"/>
                  </a:lnTo>
                  <a:lnTo>
                    <a:pt x="682" y="982"/>
                  </a:lnTo>
                  <a:lnTo>
                    <a:pt x="666" y="966"/>
                  </a:lnTo>
                  <a:lnTo>
                    <a:pt x="646" y="955"/>
                  </a:lnTo>
                  <a:lnTo>
                    <a:pt x="626" y="940"/>
                  </a:lnTo>
                  <a:lnTo>
                    <a:pt x="610" y="929"/>
                  </a:lnTo>
                  <a:lnTo>
                    <a:pt x="590" y="922"/>
                  </a:lnTo>
                  <a:lnTo>
                    <a:pt x="574" y="917"/>
                  </a:lnTo>
                  <a:lnTo>
                    <a:pt x="557" y="904"/>
                  </a:lnTo>
                  <a:lnTo>
                    <a:pt x="547" y="893"/>
                  </a:lnTo>
                  <a:lnTo>
                    <a:pt x="547" y="892"/>
                  </a:lnTo>
                  <a:lnTo>
                    <a:pt x="547" y="888"/>
                  </a:lnTo>
                  <a:lnTo>
                    <a:pt x="543" y="888"/>
                  </a:lnTo>
                  <a:lnTo>
                    <a:pt x="543" y="886"/>
                  </a:lnTo>
                  <a:lnTo>
                    <a:pt x="543" y="874"/>
                  </a:lnTo>
                  <a:lnTo>
                    <a:pt x="547" y="863"/>
                  </a:lnTo>
                  <a:lnTo>
                    <a:pt x="547" y="855"/>
                  </a:lnTo>
                  <a:lnTo>
                    <a:pt x="548" y="845"/>
                  </a:lnTo>
                  <a:lnTo>
                    <a:pt x="557" y="819"/>
                  </a:lnTo>
                  <a:lnTo>
                    <a:pt x="567" y="791"/>
                  </a:lnTo>
                  <a:lnTo>
                    <a:pt x="579" y="769"/>
                  </a:lnTo>
                  <a:lnTo>
                    <a:pt x="601" y="753"/>
                  </a:lnTo>
                  <a:lnTo>
                    <a:pt x="613" y="749"/>
                  </a:lnTo>
                  <a:lnTo>
                    <a:pt x="624" y="744"/>
                  </a:lnTo>
                  <a:lnTo>
                    <a:pt x="631" y="742"/>
                  </a:lnTo>
                  <a:lnTo>
                    <a:pt x="642" y="738"/>
                  </a:lnTo>
                  <a:lnTo>
                    <a:pt x="655" y="738"/>
                  </a:lnTo>
                  <a:lnTo>
                    <a:pt x="666" y="736"/>
                  </a:lnTo>
                  <a:lnTo>
                    <a:pt x="673" y="729"/>
                  </a:lnTo>
                  <a:lnTo>
                    <a:pt x="684" y="727"/>
                  </a:lnTo>
                  <a:lnTo>
                    <a:pt x="695" y="727"/>
                  </a:lnTo>
                  <a:lnTo>
                    <a:pt x="704" y="722"/>
                  </a:lnTo>
                  <a:lnTo>
                    <a:pt x="715" y="718"/>
                  </a:lnTo>
                  <a:lnTo>
                    <a:pt x="725" y="713"/>
                  </a:lnTo>
                  <a:lnTo>
                    <a:pt x="736" y="711"/>
                  </a:lnTo>
                  <a:lnTo>
                    <a:pt x="749" y="707"/>
                  </a:lnTo>
                  <a:lnTo>
                    <a:pt x="760" y="707"/>
                  </a:lnTo>
                  <a:lnTo>
                    <a:pt x="770" y="711"/>
                  </a:lnTo>
                  <a:lnTo>
                    <a:pt x="776" y="717"/>
                  </a:lnTo>
                  <a:lnTo>
                    <a:pt x="783" y="722"/>
                  </a:lnTo>
                  <a:lnTo>
                    <a:pt x="792" y="729"/>
                  </a:lnTo>
                  <a:lnTo>
                    <a:pt x="803" y="736"/>
                  </a:lnTo>
                </a:path>
              </a:pathLst>
            </a:custGeom>
            <a:solidFill>
              <a:schemeClr val="folHlink"/>
            </a:solidFill>
            <a:ln w="9525">
              <a:noFill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</p:grpSp>
      <p:sp>
        <p:nvSpPr>
          <p:cNvPr id="3100" name="Rectangle 28"/>
          <p:cNvSpPr>
            <a:spLocks noGrp="1" noChangeArrowheads="1"/>
          </p:cNvSpPr>
          <p:nvPr>
            <p:ph type="ctrTitle" sz="quarter"/>
          </p:nvPr>
        </p:nvSpPr>
        <p:spPr>
          <a:xfrm>
            <a:off x="685800" y="10668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101" name="Rectangle 29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2057400" y="28956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8" name="Rectangle 30"/>
          <p:cNvSpPr>
            <a:spLocks noGrp="1" noChangeArrowheads="1"/>
          </p:cNvSpPr>
          <p:nvPr>
            <p:ph type="dt" sz="quarter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31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" name="Rectangle 32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fld id="{CEB514E7-811F-470E-BFE9-36ABAEC1883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82EC33-5273-4846-8365-2BAA4363BE1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228600"/>
            <a:ext cx="1943100" cy="5867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28600"/>
            <a:ext cx="5676900" cy="5867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57B0D8D-FF09-4EE5-8D75-3557F5E8110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286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85800" y="1981200"/>
            <a:ext cx="7772400" cy="41148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01C81A-A3B6-49FE-A4E7-03128A4D0FB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286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1C3642-962A-4049-AAC7-DBACCC61F6C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E09DF16-9352-46A7-97F1-1D13A8547AD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369A4D-CC53-437F-8A0B-9942689ED81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97A5EF8-3742-46F9-BA51-838B99827BC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E6554AE-9A91-4493-B57B-4F6B2946E43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2B65971-8623-4209-8B69-A1CAE38C6E2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3C1B1EB-B86B-405A-8176-A6997F8E328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7D3E19-E8DB-4741-A180-2126D4AA989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9E4A94-7324-495B-8EAF-1B8E46F078F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17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2286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2291" name="Rectangle 18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67" name="Rectangle 19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50000"/>
              </a:spcBef>
              <a:defRPr sz="1400"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2068" name="Rectangle 20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spcBef>
                <a:spcPct val="50000"/>
              </a:spcBef>
              <a:defRPr sz="14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69" name="Rectangle 21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400">
                <a:latin typeface="+mn-lt"/>
              </a:defRPr>
            </a:lvl1pPr>
          </a:lstStyle>
          <a:p>
            <a:pPr>
              <a:defRPr/>
            </a:pPr>
            <a:fld id="{0B298323-8532-4CF6-B08C-0CA7D9D4E09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34" r:id="rId1"/>
    <p:sldLayoutId id="2147483935" r:id="rId2"/>
    <p:sldLayoutId id="2147483936" r:id="rId3"/>
    <p:sldLayoutId id="2147483937" r:id="rId4"/>
    <p:sldLayoutId id="2147483938" r:id="rId5"/>
    <p:sldLayoutId id="2147483939" r:id="rId6"/>
    <p:sldLayoutId id="2147483940" r:id="rId7"/>
    <p:sldLayoutId id="2147483941" r:id="rId8"/>
    <p:sldLayoutId id="2147483942" r:id="rId9"/>
    <p:sldLayoutId id="2147483943" r:id="rId10"/>
    <p:sldLayoutId id="2147483944" r:id="rId11"/>
    <p:sldLayoutId id="2147483945" r:id="rId12"/>
    <p:sldLayoutId id="2147483946" r:id="rId13"/>
  </p:sldLayoutIdLst>
  <p:transition/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0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0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0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0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1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F7E386-EAB2-4186-A02E-0736520B0714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066800"/>
            <a:ext cx="8077200" cy="2743200"/>
          </a:xfrm>
        </p:spPr>
        <p:txBody>
          <a:bodyPr/>
          <a:lstStyle/>
          <a:p>
            <a:pPr algn="ctr">
              <a:lnSpc>
                <a:spcPct val="80000"/>
              </a:lnSpc>
              <a:buFontTx/>
              <a:buNone/>
            </a:pPr>
            <a:r>
              <a:rPr lang="en-US" sz="4400" dirty="0"/>
              <a:t>Cryptanalysis</a:t>
            </a:r>
            <a:endParaRPr lang="en-US" sz="3600" dirty="0"/>
          </a:p>
          <a:p>
            <a:pPr algn="ctr">
              <a:lnSpc>
                <a:spcPct val="80000"/>
              </a:lnSpc>
              <a:buFontTx/>
              <a:buNone/>
            </a:pPr>
            <a:endParaRPr lang="en-US" dirty="0"/>
          </a:p>
          <a:p>
            <a:pPr algn="ctr">
              <a:lnSpc>
                <a:spcPct val="80000"/>
              </a:lnSpc>
              <a:buFontTx/>
              <a:buNone/>
            </a:pPr>
            <a:endParaRPr lang="en-US" dirty="0"/>
          </a:p>
          <a:p>
            <a:pPr algn="ctr">
              <a:lnSpc>
                <a:spcPct val="80000"/>
              </a:lnSpc>
              <a:buFontTx/>
              <a:buNone/>
            </a:pPr>
            <a:r>
              <a:rPr lang="en-US" dirty="0"/>
              <a:t>Lattices</a:t>
            </a:r>
          </a:p>
        </p:txBody>
      </p:sp>
      <p:sp>
        <p:nvSpPr>
          <p:cNvPr id="16389" name="Text Box 5"/>
          <p:cNvSpPr txBox="1">
            <a:spLocks noChangeArrowheads="1"/>
          </p:cNvSpPr>
          <p:nvPr/>
        </p:nvSpPr>
        <p:spPr bwMode="auto">
          <a:xfrm>
            <a:off x="5104673" y="4256782"/>
            <a:ext cx="3638261" cy="769441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pPr algn="r"/>
            <a:r>
              <a:rPr lang="en-US" sz="2400" dirty="0">
                <a:latin typeface="Arial" charset="0"/>
              </a:rPr>
              <a:t>John Manferdelli</a:t>
            </a:r>
            <a:endParaRPr lang="en-US" sz="1800" dirty="0">
              <a:latin typeface="Arial" charset="0"/>
            </a:endParaRPr>
          </a:p>
          <a:p>
            <a:pPr algn="r"/>
            <a:r>
              <a:rPr lang="en-US" sz="2000" dirty="0" err="1">
                <a:latin typeface="Arial" charset="0"/>
              </a:rPr>
              <a:t>JohnManferdelli@hotmail.com</a:t>
            </a:r>
            <a:endParaRPr lang="en-US" sz="2000" dirty="0">
              <a:latin typeface="Arial" charset="0"/>
            </a:endParaRPr>
          </a:p>
        </p:txBody>
      </p:sp>
      <p:sp>
        <p:nvSpPr>
          <p:cNvPr id="16390" name="Text Box 1028"/>
          <p:cNvSpPr txBox="1">
            <a:spLocks noChangeArrowheads="1"/>
          </p:cNvSpPr>
          <p:nvPr/>
        </p:nvSpPr>
        <p:spPr bwMode="auto">
          <a:xfrm>
            <a:off x="149919" y="5283368"/>
            <a:ext cx="8610600" cy="707886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square">
            <a:spAutoFit/>
          </a:bodyPr>
          <a:lstStyle/>
          <a:p>
            <a:pPr algn="l"/>
            <a:r>
              <a:rPr lang="en-US" sz="1600" dirty="0">
                <a:latin typeface="Arial" charset="0"/>
              </a:rPr>
              <a:t>© 2004-2025, John L. Manferdelli.</a:t>
            </a:r>
          </a:p>
          <a:p>
            <a:pPr algn="l"/>
            <a:r>
              <a:rPr lang="en-US" sz="1200" i="1" dirty="0">
                <a:latin typeface="Arial" charset="0"/>
              </a:rPr>
              <a:t>This material is provided without warranty of any kind including, without limitation, warranty of non-infringement or suitability for any purpose.  This material is not guaranteed to be error free and is intended for instructional use only.</a:t>
            </a: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152400"/>
            <a:ext cx="8534400" cy="990600"/>
          </a:xfrm>
        </p:spPr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Size reduction and basis reordering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81000" y="1752600"/>
                <a:ext cx="8229600" cy="4191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be a basis 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,…,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the resulting GSO basis. 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satisfies the </a:t>
                </a:r>
                <a:r>
                  <a:rPr lang="en-US" sz="1800" i="1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Lovasz condition </a:t>
                </a: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with factor </a:t>
                </a:r>
                <a14:m>
                  <m:oMath xmlns:m="http://schemas.openxmlformats.org/officeDocument/2006/math"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if it is size reduced and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+1,</m:t>
                                </m:r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sup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sSub>
                      <m:sSub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The LLL algorithm calculates such a basis.</a:t>
                </a:r>
              </a:p>
              <a:p>
                <a:pPr marL="0" indent="0">
                  <a:lnSpc>
                    <a:spcPct val="90000"/>
                  </a:lnSpc>
                  <a:buNone/>
                </a:pPr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>
                  <a:lnSpc>
                    <a:spcPct val="90000"/>
                  </a:lnSpc>
                  <a:buNone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LLL Algorithm</a:t>
                </a:r>
              </a:p>
              <a:p>
                <a:pPr marL="400050" lvl="1" indent="0">
                  <a:lnSpc>
                    <a:spcPct val="90000"/>
                  </a:lnSpc>
                  <a:buNone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Given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generating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sz="18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calculate the LLL reduced basis</a:t>
                </a:r>
              </a:p>
              <a:p>
                <a:pPr lvl="1" indent="-342900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Reduce the basis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with the size reduction algorithm and calculate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,…,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 indent="-342900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1800" b="0" i="1" kern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n-US" sz="1800" b="0" i="1" kern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kern="0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1800" b="0" i="1" kern="0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  <m:sup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e>
                        </m:d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=1, 2, …,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1800" b="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 indent="-342900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for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=1,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2" indent="-342900">
                  <a:lnSpc>
                    <a:spcPct val="90000"/>
                  </a:lnSpc>
                  <a:buFont typeface="+mj-lt"/>
                  <a:buAutoNum type="arabicPeriod" startAt="4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If (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+1,</m:t>
                                </m:r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sup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sSub>
                      <m:sSub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3" indent="-342900">
                  <a:lnSpc>
                    <a:spcPct val="90000"/>
                  </a:lnSpc>
                  <a:buFont typeface="+mj-lt"/>
                  <a:buAutoNum type="arabicPeriod" startAt="5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Swap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3" indent="-342900">
                  <a:lnSpc>
                    <a:spcPct val="90000"/>
                  </a:lnSpc>
                  <a:buFont typeface="+mj-lt"/>
                  <a:buAutoNum type="arabicPeriod" startAt="5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Go to 1</a:t>
                </a:r>
              </a:p>
              <a:p>
                <a:pPr lvl="1" indent="-342900">
                  <a:lnSpc>
                    <a:spcPct val="90000"/>
                  </a:lnSpc>
                  <a:buFont typeface="+mj-lt"/>
                  <a:buAutoNum type="arabicPeriod" startAt="7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return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</a:p>
              <a:p>
                <a:pPr marL="400050" lvl="1" indent="0">
                  <a:lnSpc>
                    <a:spcPct val="90000"/>
                  </a:lnSpc>
                  <a:buNone/>
                </a:pPr>
                <a:endParaRPr lang="en-US" sz="18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81000" y="1752600"/>
                <a:ext cx="8229600" cy="4191000"/>
              </a:xfrm>
              <a:prstGeom prst="rect">
                <a:avLst/>
              </a:prstGeom>
              <a:blipFill>
                <a:blip r:embed="rId2"/>
                <a:stretch>
                  <a:fillRect l="-770" t="-1511" b="-7855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42816155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211015" y="76200"/>
            <a:ext cx="8229600" cy="9906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Example (LLL including GSO)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38648" y="1600200"/>
                <a:ext cx="8448152" cy="4648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LLL (</a:t>
                </a:r>
                <a14:m>
                  <m:oMath xmlns:m="http://schemas.openxmlformats.org/officeDocument/2006/math">
                    <m:r>
                      <a:rPr lang="en-US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)</a:t>
                </a:r>
              </a:p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(2,3,14)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0,7,11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0,0,23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GSO: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 − </m:t>
                    </m:r>
                    <m:sSub>
                      <m:sSub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sup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sup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sup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21+154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4+9+196</m:t>
                        </m:r>
                      </m:den>
                    </m:f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175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209</m:t>
                        </m:r>
                      </m:den>
                    </m:f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322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209</m:t>
                        </m:r>
                      </m:den>
                    </m:f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3473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4905</m:t>
                        </m:r>
                      </m:den>
                    </m:f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(−</m:t>
                        </m:r>
                        <m:f>
                          <m:fPr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350</m:t>
                            </m:r>
                          </m:num>
                          <m:den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209</m:t>
                            </m:r>
                          </m:den>
                        </m:f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, </m:t>
                        </m:r>
                        <m:f>
                          <m:fPr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938</m:t>
                            </m:r>
                          </m:num>
                          <m:den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209</m:t>
                            </m:r>
                          </m:den>
                        </m:f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, −</m:t>
                        </m:r>
                        <m:f>
                          <m:fPr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151</m:t>
                            </m:r>
                          </m:num>
                          <m:den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209</m:t>
                            </m:r>
                          </m:den>
                        </m:f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Size reduction: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↾</m:t>
                    </m:r>
                    <m:sSub>
                      <m:sSub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⇃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−2,4,−3</m:t>
                            </m:r>
                          </m:e>
                        </m:d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↾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⇃</m:t>
                    </m:r>
                    <m:r>
                      <a:rPr lang="en-US" sz="18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34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209</m:t>
                        </m:r>
                      </m:den>
                    </m:f>
                    <m:r>
                      <a:rPr lang="en-US" sz="18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;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↾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⇃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−2,4,20</m:t>
                            </m:r>
                          </m:e>
                        </m:d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↾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⇃</m:t>
                    </m:r>
                    <m:r>
                      <a:rPr lang="en-US" sz="1800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1432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4905</m:t>
                        </m:r>
                      </m:den>
                    </m:f>
                    <m:r>
                      <a:rPr lang="en-US" sz="18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;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last change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↾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⇃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−4,1,6</m:t>
                            </m:r>
                          </m:e>
                        </m:d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↾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⇃</m:t>
                    </m:r>
                    <m:r>
                      <a:rPr lang="en-US" sz="1800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18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79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209</m:t>
                        </m:r>
                      </m:den>
                    </m:f>
                    <m:r>
                      <a:rPr lang="en-US" sz="18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Now,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(2,3,14)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(−2,4,−3)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(−4,1,6)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=209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4905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209</m:t>
                        </m:r>
                      </m:den>
                    </m:f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103684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4905</m:t>
                        </m:r>
                      </m:den>
                    </m:f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Lovasz condition is not satisfied for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since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1800" b="0" i="0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21</m:t>
                                </m:r>
                              </m:sub>
                            </m:sSub>
                          </m:e>
                          <m:sup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sSub>
                      <m:sSub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So swap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Applying GSO we get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−34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29</m:t>
                        </m:r>
                      </m:den>
                    </m:f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−6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29</m:t>
                        </m:r>
                      </m:den>
                    </m:f>
                    <m:r>
                      <a:rPr lang="en-US" sz="1800" i="1" ker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32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2087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4905</m:t>
                        </m:r>
                      </m:den>
                    </m:f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Size reduction produces: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↾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⇃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0,7,11</m:t>
                            </m:r>
                          </m:e>
                        </m:d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6</m:t>
                        </m:r>
                      </m:num>
                      <m:den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29</m:t>
                        </m:r>
                      </m:den>
                    </m:f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31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32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don’t change.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32</m:t>
                        </m:r>
                      </m:sub>
                    </m:sSub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200" lvl="1" indent="0">
                  <a:lnSpc>
                    <a:spcPct val="90000"/>
                  </a:lnSpc>
                  <a:buNone/>
                </a:pPr>
                <a:endParaRPr lang="en-US" sz="1800" kern="0" dirty="0"/>
              </a:p>
              <a:p>
                <a:pPr lvl="1">
                  <a:lnSpc>
                    <a:spcPct val="90000"/>
                  </a:lnSpc>
                </a:pPr>
                <a:endParaRPr lang="en-US" sz="1800" kern="0" dirty="0"/>
              </a:p>
              <a:p>
                <a:pPr lvl="1">
                  <a:lnSpc>
                    <a:spcPct val="90000"/>
                  </a:lnSpc>
                </a:pPr>
                <a:endParaRPr lang="en-US" sz="1800" kern="0" dirty="0"/>
              </a:p>
              <a:p>
                <a:pPr lvl="1">
                  <a:lnSpc>
                    <a:spcPct val="90000"/>
                  </a:lnSpc>
                </a:pPr>
                <a:endParaRPr lang="en-US" sz="1800" kern="0" dirty="0"/>
              </a:p>
              <a:p>
                <a:pPr lvl="1">
                  <a:lnSpc>
                    <a:spcPct val="90000"/>
                  </a:lnSpc>
                </a:pPr>
                <a:endParaRPr lang="en-US" sz="1800" kern="0" dirty="0"/>
              </a:p>
              <a:p>
                <a:pPr>
                  <a:lnSpc>
                    <a:spcPct val="90000"/>
                  </a:lnSpc>
                </a:pPr>
                <a:endParaRPr lang="en-US" sz="1800" kern="0" dirty="0"/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38648" y="1600200"/>
                <a:ext cx="8448152" cy="4648200"/>
              </a:xfrm>
              <a:prstGeom prst="rect">
                <a:avLst/>
              </a:prstGeom>
              <a:blipFill>
                <a:blip r:embed="rId2"/>
                <a:stretch>
                  <a:fillRect l="-751" t="-272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1FA88E8B-03C9-D943-866E-484DDE3C73A9}"/>
              </a:ext>
            </a:extLst>
          </p:cNvPr>
          <p:cNvSpPr txBox="1"/>
          <p:nvPr/>
        </p:nvSpPr>
        <p:spPr>
          <a:xfrm>
            <a:off x="703385" y="6324600"/>
            <a:ext cx="149271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Heiko </a:t>
            </a:r>
            <a:r>
              <a:rPr lang="en-US" dirty="0" err="1"/>
              <a:t>Knopse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2940302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211015" y="304800"/>
            <a:ext cx="8229600" cy="9906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Example (LLL including GSO) - continued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60580" y="2105799"/>
                <a:ext cx="7924800" cy="35330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Now Lovasz condition is satisfied for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since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1800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21</m:t>
                                </m:r>
                              </m:sub>
                            </m:sSub>
                          </m:e>
                          <m:sup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but not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since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1800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32</m:t>
                                </m:r>
                              </m:sub>
                            </m:sSub>
                          </m:e>
                          <m:sup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swap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Now,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−2,4,−3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−4,1,6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0,7,11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29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1501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29</m:t>
                        </m:r>
                      </m:den>
                    </m:f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103684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1501</m:t>
                        </m:r>
                      </m:den>
                    </m:f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 GSO coefficients are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6</m:t>
                        </m:r>
                      </m:num>
                      <m:den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29</m:t>
                        </m:r>
                      </m:den>
                    </m:f>
                    <m:r>
                      <a:rPr lang="en-US" sz="1800" i="1" ker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5</m:t>
                        </m:r>
                      </m:num>
                      <m:den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29</m:t>
                        </m:r>
                      </m:den>
                    </m:f>
                    <m:r>
                      <a:rPr lang="en-US" sz="1800" i="1" ker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32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2087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1501</m:t>
                        </m:r>
                      </m:den>
                    </m:f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Applying size reduction does not affect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↾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⇃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4,6,5</m:t>
                            </m:r>
                            <m:r>
                              <a:rPr lang="en-US" sz="1800" i="1" kern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↾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⇃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29</m:t>
                        </m:r>
                      </m:den>
                    </m:f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586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1501</m:t>
                        </m:r>
                      </m:den>
                    </m:f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Both Lovasz conditions now hold.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LLL basis is thus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(−2,4,−3)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(−4,1,6)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4,6,5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 Notice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||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||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actually the shortest vector in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lvl="1">
                  <a:lnSpc>
                    <a:spcPct val="90000"/>
                  </a:lnSpc>
                </a:pPr>
                <a:endParaRPr lang="en-US" sz="1800" kern="0" dirty="0"/>
              </a:p>
              <a:p>
                <a:pPr lvl="1">
                  <a:lnSpc>
                    <a:spcPct val="90000"/>
                  </a:lnSpc>
                </a:pPr>
                <a:endParaRPr lang="en-US" sz="1800" kern="0" dirty="0"/>
              </a:p>
              <a:p>
                <a:pPr lvl="1">
                  <a:lnSpc>
                    <a:spcPct val="90000"/>
                  </a:lnSpc>
                </a:pPr>
                <a:endParaRPr lang="en-US" sz="1800" kern="0" dirty="0"/>
              </a:p>
              <a:p>
                <a:pPr lvl="1">
                  <a:lnSpc>
                    <a:spcPct val="90000"/>
                  </a:lnSpc>
                </a:pPr>
                <a:endParaRPr lang="en-US" sz="1800" kern="0" dirty="0"/>
              </a:p>
              <a:p>
                <a:pPr>
                  <a:lnSpc>
                    <a:spcPct val="90000"/>
                  </a:lnSpc>
                </a:pPr>
                <a:endParaRPr lang="en-US" sz="1800" kern="0" dirty="0"/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60580" y="2105799"/>
                <a:ext cx="7924800" cy="3533001"/>
              </a:xfrm>
              <a:prstGeom prst="rect">
                <a:avLst/>
              </a:prstGeom>
              <a:blipFill>
                <a:blip r:embed="rId2"/>
                <a:stretch>
                  <a:fillRect l="-640" t="-1429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1FA88E8B-03C9-D943-866E-484DDE3C73A9}"/>
              </a:ext>
            </a:extLst>
          </p:cNvPr>
          <p:cNvSpPr txBox="1"/>
          <p:nvPr/>
        </p:nvSpPr>
        <p:spPr>
          <a:xfrm>
            <a:off x="703385" y="6324600"/>
            <a:ext cx="15408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+mn-lt"/>
              </a:rPr>
              <a:t>From Heiko </a:t>
            </a:r>
            <a:r>
              <a:rPr lang="en-US" sz="1200" dirty="0" err="1">
                <a:latin typeface="+mn-lt"/>
              </a:rPr>
              <a:t>Knopse</a:t>
            </a:r>
            <a:endParaRPr lang="en-US" sz="1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25987976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5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A87C188-DA0C-41BF-992B-5EB4DB367E15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8499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8382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LLL Properties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997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152400" y="1447800"/>
                <a:ext cx="8686800" cy="5562600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15000"/>
                  </a:lnSpc>
                  <a:spcBef>
                    <a:spcPts val="200"/>
                  </a:spcBef>
                  <a:spcAft>
                    <a:spcPts val="0"/>
                  </a:spcAft>
                </a:pPr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Suppose we apply LLL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  <m:r>
                      <a:rPr lang="en-US" sz="1800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,</m:t>
                    </m:r>
                  </m:oMath>
                </a14:m>
                <a:r>
                  <a:rPr lang="en-US" sz="1800" kern="100" dirty="0"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with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100"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100"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100"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p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,</m:t>
                    </m:r>
                    <m:sSup>
                      <m:sSup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100"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100"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100"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p>
                    <m:sSup>
                      <m:sSup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100"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kern="100" smtClean="0"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, …,  </m:t>
                            </m:r>
                            <m:r>
                              <a:rPr lang="en-US" sz="1800" i="1" kern="100"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100"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sub>
                        </m:sSub>
                      </m:e>
                      <m:sup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1800" kern="100" dirty="0"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800" kern="100" dirty="0"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defined as above.  With  </a:t>
                </a:r>
                <a14:m>
                  <m:oMath xmlns:m="http://schemas.openxmlformats.org/officeDocument/2006/math">
                    <m:r>
                      <a:rPr lang="en-US" sz="1800" b="0" i="1" kern="100" smtClean="0">
                        <a:latin typeface="Cambria Math" panose="02040503050406030204" pitchFamily="18" charset="0"/>
                        <a:ea typeface="Aptos" panose="020B0004020202020204" pitchFamily="34" charset="0"/>
                        <a:cs typeface="Calibri" panose="020F0502020204030204" pitchFamily="34" charset="0"/>
                      </a:rPr>
                      <m:t>𝑋</m:t>
                    </m:r>
                    <m:r>
                      <a:rPr lang="en-US" sz="1800" b="0" i="1" kern="100" smtClean="0">
                        <a:latin typeface="Cambria Math" panose="02040503050406030204" pitchFamily="18" charset="0"/>
                        <a:ea typeface="Aptos" panose="020B0004020202020204" pitchFamily="34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𝑚𝑖𝑛</m:t>
                        </m:r>
                      </m:e>
                      <m:sub>
                        <m: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𝑣</m:t>
                        </m:r>
                        <m:r>
                          <a:rPr lang="en-US" sz="18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∈</m:t>
                        </m:r>
                        <m:r>
                          <m:rPr>
                            <m:sty m:val="p"/>
                          </m:rPr>
                          <a:rPr lang="el-GR" sz="18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Λ</m:t>
                        </m:r>
                      </m:sub>
                    </m:sSub>
                    <m:r>
                      <a:rPr lang="en-US" sz="1800" b="0" i="1" kern="10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d>
                      <m:dPr>
                        <m:begChr m:val="|"/>
                        <m:endChr m:val="|"/>
                        <m:ctrlP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1800" b="0" i="1" kern="10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b="0" i="1" kern="10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kern="10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1800" b="0" i="1" kern="10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sz="1800" b="0" i="1" kern="10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  <m:r>
                      <a:rPr lang="en-US" sz="1800" b="0" i="1" kern="100" smtClean="0">
                        <a:latin typeface="Cambria Math" panose="02040503050406030204" pitchFamily="18" charset="0"/>
                        <a:ea typeface="Aptos" panose="020B0004020202020204" pitchFamily="34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4</m:t>
                        </m:r>
                      </m:den>
                    </m:f>
                    <m:r>
                      <a:rPr lang="en-US" sz="1800" b="0" i="1" kern="10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r>
                      <a:rPr lang="en-US" sz="18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𝛿</m:t>
                    </m:r>
                    <m:r>
                      <a:rPr lang="en-US" sz="18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&lt;1</m:t>
                    </m:r>
                  </m:oMath>
                </a14:m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, LLL runs in </a:t>
                </a:r>
                <a14:m>
                  <m:oMath xmlns:m="http://schemas.openxmlformats.org/officeDocument/2006/math">
                    <m:r>
                      <a:rPr lang="en-US" sz="1800" b="0" i="1" kern="100" smtClean="0">
                        <a:latin typeface="Cambria Math" panose="02040503050406030204" pitchFamily="18" charset="0"/>
                        <a:ea typeface="Aptos" panose="020B0004020202020204" pitchFamily="34" charset="0"/>
                        <a:cs typeface="Calibri" panose="020F0502020204030204" pitchFamily="34" charset="0"/>
                      </a:rPr>
                      <m:t>𝑂</m:t>
                    </m:r>
                    <m:r>
                      <a:rPr lang="en-US" sz="1800" b="0" i="1" kern="100" smtClean="0">
                        <a:latin typeface="Cambria Math" panose="02040503050406030204" pitchFamily="18" charset="0"/>
                        <a:ea typeface="Aptos" panose="020B0004020202020204" pitchFamily="34" charset="0"/>
                        <a:cs typeface="Calibri" panose="020F0502020204030204" pitchFamily="34" charset="0"/>
                      </a:rPr>
                      <m:t>(</m:t>
                    </m:r>
                    <m:sSup>
                      <m:sSupPr>
                        <m:ctrlP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e>
                      <m:sup>
                        <m: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6</m:t>
                        </m:r>
                      </m:sup>
                    </m:sSup>
                    <m:sSup>
                      <m:sSupPr>
                        <m:ctrlP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800" b="0" i="0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ln</m:t>
                        </m:r>
                        <m: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⁡(</m:t>
                        </m:r>
                        <m: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  <m: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)</m:t>
                        </m:r>
                      </m:e>
                      <m:sup>
                        <m: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3</m:t>
                        </m:r>
                      </m:sup>
                    </m:sSup>
                    <m:r>
                      <a:rPr lang="en-US" sz="1800" b="0" i="1" kern="10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lvl="1">
                  <a:lnSpc>
                    <a:spcPct val="115000"/>
                  </a:lnSpc>
                  <a:spcBef>
                    <a:spcPts val="200"/>
                  </a:spcBef>
                  <a:spcAft>
                    <a:spcPts val="0"/>
                  </a:spcAft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6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𝐵</m:t>
                        </m:r>
                      </m:e>
                      <m:sub>
                        <m:r>
                          <a:rPr lang="en-US" sz="16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16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≤</m:t>
                    </m:r>
                    <m:sSup>
                      <m:sSupPr>
                        <m:ctrlP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1600" b="0" i="1" kern="10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600" b="0" i="1" kern="10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kern="10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1600" b="0" i="1" kern="10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  <m:sup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  <m:r>
                      <a:rPr lang="en-US" sz="16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≤(</m:t>
                    </m:r>
                    <m:f>
                      <m:fPr>
                        <m:ctrlP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den>
                    </m:f>
                    <m:r>
                      <a:rPr lang="en-US" sz="16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sSup>
                      <m:sSupPr>
                        <m:ctrlP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e>
                      <m:sup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−2</m:t>
                        </m:r>
                      </m:sup>
                    </m:sSup>
                    <m:r>
                      <a:rPr lang="en-US" sz="16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  <m:sSub>
                      <m:sSubPr>
                        <m:ctrlP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𝐵</m:t>
                        </m:r>
                      </m:e>
                      <m:sub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1600" kern="100" dirty="0">
                  <a:latin typeface="Calibri" panose="020F0502020204030204" pitchFamily="34" charset="0"/>
                  <a:ea typeface="Aptos" panose="020B0004020202020204" pitchFamily="34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115000"/>
                  </a:lnSpc>
                  <a:spcBef>
                    <a:spcPts val="200"/>
                  </a:spcBef>
                  <a:spcAft>
                    <a:spcPts val="800"/>
                  </a:spcAft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600" b="0" i="1" kern="100" smtClean="0">
                        <a:latin typeface="Cambria Math" panose="02040503050406030204" pitchFamily="18" charset="0"/>
                        <a:ea typeface="Aptos" panose="020B0004020202020204" pitchFamily="34" charset="0"/>
                        <a:cs typeface="Calibri" panose="020F0502020204030204" pitchFamily="34" charset="0"/>
                      </a:rPr>
                      <m:t>|</m:t>
                    </m:r>
                    <m:d>
                      <m:dPr>
                        <m:begChr m:val="|"/>
                        <m:endChr m:val="|"/>
                        <m:ctrlPr>
                          <a:rPr lang="en-US" sz="16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0" i="1" kern="10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1600" b="0" i="0" kern="10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16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≤</m:t>
                    </m:r>
                    <m:sSup>
                      <m:sSupPr>
                        <m:ctrlP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e>
                      <m:sup>
                        <m:f>
                          <m:fPr>
                            <m:ctrlP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Pr>
                          <m:num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−1</m:t>
                            </m:r>
                          </m:num>
                          <m:den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den>
                        </m:f>
                      </m:sup>
                    </m:sSup>
                    <m:d>
                      <m:dPr>
                        <m:begChr m:val="|"/>
                        <m:endChr m:val="|"/>
                        <m:ctrlP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600" b="0" i="1" kern="10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kern="10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|</m:t>
                                </m:r>
                                <m:r>
                                  <a:rPr lang="en-US" sz="1600" b="0" i="1" kern="10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1600" b="0" i="1" kern="10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sup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∗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16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|</a:t>
                </a:r>
              </a:p>
              <a:p>
                <a:pPr lvl="1">
                  <a:lnSpc>
                    <a:spcPct val="115000"/>
                  </a:lnSpc>
                  <a:spcBef>
                    <a:spcPts val="200"/>
                  </a:spcBef>
                  <a:spcAft>
                    <a:spcPts val="800"/>
                  </a:spcAft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60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𝜆</m:t>
                        </m:r>
                      </m:e>
                      <m:sub>
                        <m:r>
                          <a:rPr lang="en-US" sz="16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sub>
                    </m:sSub>
                    <m:r>
                      <a:rPr lang="en-US" sz="1600" b="0" i="1" kern="10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m:rPr>
                        <m:sty m:val="p"/>
                      </m:rPr>
                      <a:rPr lang="el-GR" sz="16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Λ</m:t>
                    </m:r>
                    <m:r>
                      <a:rPr lang="en-US" sz="1600" b="0" i="1" kern="10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  <m:r>
                      <a:rPr lang="en-US" sz="160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≥</m:t>
                    </m:r>
                    <m:sSub>
                      <m:sSubPr>
                        <m:ctrlPr>
                          <a:rPr lang="en-US" sz="160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𝑚𝑖𝑛</m:t>
                        </m:r>
                      </m:e>
                      <m:sub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16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(||</m:t>
                    </m:r>
                    <m:sSup>
                      <m:sSupPr>
                        <m:ctrlP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</m:e>
                      <m:sup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∗</m:t>
                        </m:r>
                      </m:sup>
                    </m:sSup>
                    <m:r>
                      <a:rPr lang="en-US" sz="16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||)</m:t>
                    </m:r>
                  </m:oMath>
                </a14:m>
                <a:endParaRPr lang="en-US" sz="1600" kern="100" dirty="0">
                  <a:latin typeface="Calibri" panose="020F0502020204030204" pitchFamily="34" charset="0"/>
                  <a:ea typeface="Aptos" panose="020B0004020202020204" pitchFamily="34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115000"/>
                  </a:lnSpc>
                  <a:spcBef>
                    <a:spcPts val="200"/>
                  </a:spcBef>
                  <a:spcAft>
                    <a:spcPts val="800"/>
                  </a:spcAft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600" b="0" i="1" kern="100" smtClean="0">
                        <a:latin typeface="Cambria Math" panose="02040503050406030204" pitchFamily="18" charset="0"/>
                        <a:ea typeface="Aptos" panose="020B0004020202020204" pitchFamily="34" charset="0"/>
                        <a:cs typeface="Calibri" panose="020F0502020204030204" pitchFamily="34" charset="0"/>
                      </a:rPr>
                      <m:t>|</m:t>
                    </m:r>
                    <m:d>
                      <m:dPr>
                        <m:begChr m:val="|"/>
                        <m:endChr m:val="|"/>
                        <m:ctrlPr>
                          <a:rPr lang="en-US" sz="16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0" i="1" kern="10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1600" b="0" i="1" kern="10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16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≤</m:t>
                    </m:r>
                    <m:sSup>
                      <m:sSupPr>
                        <m:ctrlP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e>
                      <m:sup>
                        <m:f>
                          <m:fPr>
                            <m:ctrlP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Pr>
                          <m:num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𝑛</m:t>
                            </m:r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−1</m:t>
                            </m:r>
                          </m:num>
                          <m:den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den>
                        </m:f>
                      </m:sup>
                    </m:sSup>
                    <m:sSub>
                      <m:sSubPr>
                        <m:ctrlPr>
                          <a:rPr lang="en-US" sz="1600" i="1" kern="10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6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𝜆</m:t>
                        </m:r>
                      </m:e>
                      <m:sub>
                        <m:r>
                          <a:rPr lang="en-US" sz="1600" i="1" kern="10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sub>
                    </m:sSub>
                    <m:r>
                      <a:rPr lang="en-US" sz="1600" i="1" kern="10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m:rPr>
                        <m:sty m:val="p"/>
                      </m:rPr>
                      <a:rPr lang="el-GR" sz="1600" i="1" kern="10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Λ</m:t>
                    </m:r>
                    <m:r>
                      <a:rPr lang="en-US" sz="16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endParaRPr lang="en-US" sz="1600" kern="100" dirty="0"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lvl="1">
                  <a:lnSpc>
                    <a:spcPct val="115000"/>
                  </a:lnSpc>
                  <a:spcBef>
                    <a:spcPts val="200"/>
                  </a:spcBef>
                  <a:spcAft>
                    <a:spcPts val="800"/>
                  </a:spcAft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b="0" i="0" kern="100" smtClean="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det</m:t>
                    </m:r>
                    <m:r>
                      <a:rPr lang="en-US" sz="1600" b="0" i="1" kern="100" smtClean="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⁡(</m:t>
                    </m:r>
                    <m:r>
                      <m:rPr>
                        <m:sty m:val="p"/>
                      </m:rPr>
                      <a:rPr lang="el-GR" sz="16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Λ</m:t>
                    </m:r>
                    <m:r>
                      <a:rPr lang="en-US" sz="16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)≤</m:t>
                    </m:r>
                    <m:nary>
                      <m:naryPr>
                        <m:chr m:val="∏"/>
                        <m:ctrlP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sup>
                      <m:e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600" b="0" i="1" kern="10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kern="10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1600" b="0" i="1" kern="10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|≤</m:t>
                        </m:r>
                      </m:e>
                    </m:nary>
                    <m:sSup>
                      <m:sSupPr>
                        <m:ctrlP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e>
                      <m:sup>
                        <m:f>
                          <m:fPr>
                            <m:ctrlP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−1)_</m:t>
                            </m:r>
                          </m:num>
                          <m:den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4</m:t>
                            </m:r>
                          </m:den>
                        </m:f>
                      </m:sup>
                    </m:sSup>
                    <m:r>
                      <m:rPr>
                        <m:sty m:val="p"/>
                      </m:rPr>
                      <a:rPr lang="en-US" sz="1800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det</m:t>
                    </m:r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⁡(</m:t>
                    </m:r>
                    <m:r>
                      <m:rPr>
                        <m:sty m:val="p"/>
                      </m:rPr>
                      <a:rPr lang="el-GR" sz="1800" i="1" kern="10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Λ</m:t>
                    </m:r>
                    <m:r>
                      <a:rPr lang="en-US" sz="1800" i="1" kern="10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sz="1800" kern="100" dirty="0">
                  <a:latin typeface="Calibri" panose="020F0502020204030204" pitchFamily="34" charset="0"/>
                  <a:ea typeface="Aptos" panose="020B0004020202020204" pitchFamily="34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115000"/>
                  </a:lnSpc>
                  <a:spcBef>
                    <a:spcPts val="200"/>
                  </a:spcBef>
                  <a:spcAft>
                    <a:spcPts val="800"/>
                  </a:spcAft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b="0" i="1" kern="100" smtClean="0">
                        <a:latin typeface="Cambria Math" panose="02040503050406030204" pitchFamily="18" charset="0"/>
                        <a:ea typeface="Aptos" panose="020B0004020202020204" pitchFamily="34" charset="0"/>
                        <a:cs typeface="Calibri" panose="020F0502020204030204" pitchFamily="34" charset="0"/>
                      </a:rPr>
                      <m:t>|</m:t>
                    </m:r>
                    <m:d>
                      <m:dPr>
                        <m:begChr m:val="|"/>
                        <m:endChr m:val="|"/>
                        <m:ctrlP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kern="10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1800" b="0" i="1" kern="10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b="0" i="1" kern="10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1800" b="0" i="1" kern="10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18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≤</m:t>
                    </m:r>
                    <m:sSup>
                      <m:sSupPr>
                        <m:ctrlPr>
                          <a:rPr lang="en-US" sz="18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e>
                      <m:sup>
                        <m:f>
                          <m:fPr>
                            <m:ctrlPr>
                              <a:rPr lang="en-US" sz="1800" i="1" kern="1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sz="1800" i="1" kern="1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sz="1800" i="1" kern="1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  <m:r>
                              <a:rPr lang="en-US" sz="1800" i="1" kern="1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−1)</m:t>
                            </m:r>
                          </m:num>
                          <m:den>
                            <m:r>
                              <a:rPr lang="en-US" sz="1800" i="1" kern="1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4</m:t>
                            </m:r>
                          </m:den>
                        </m:f>
                      </m:sup>
                    </m:sSup>
                    <m:sSup>
                      <m:sSupPr>
                        <m:ctrlPr>
                          <a:rPr lang="en-US" sz="180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800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det</m:t>
                        </m:r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⁡(</m:t>
                        </m:r>
                        <m:r>
                          <m:rPr>
                            <m:sty m:val="p"/>
                          </m:rPr>
                          <a:rPr lang="el-GR" sz="18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Λ</m:t>
                        </m:r>
                        <m:r>
                          <a:rPr lang="en-US" sz="18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e>
                      <m:sup>
                        <m:f>
                          <m:fPr>
                            <m:ctrlPr>
                              <a:rPr lang="en-US" sz="180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18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den>
                        </m:f>
                      </m:sup>
                    </m:sSup>
                  </m:oMath>
                </a14:m>
                <a:endParaRPr lang="en-US" sz="1800" kern="100" dirty="0">
                  <a:latin typeface="Calibri" panose="020F0502020204030204" pitchFamily="34" charset="0"/>
                  <a:ea typeface="Aptos" panose="020B000402020202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115000"/>
                  </a:lnSpc>
                  <a:spcBef>
                    <a:spcPts val="200"/>
                  </a:spcBef>
                  <a:spcAft>
                    <a:spcPts val="800"/>
                  </a:spcAft>
                </a:pPr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𝑤</m:t>
                    </m:r>
                  </m:oMath>
                </a14:m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 is a vector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 and the lattice basis for </a:t>
                </a:r>
                <a14:m>
                  <m:oMath xmlns:m="http://schemas.openxmlformats.org/officeDocument/2006/math">
                    <m:r>
                      <a:rPr lang="el-GR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𝛬</m:t>
                    </m:r>
                  </m:oMath>
                </a14:m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 with </a:t>
                </a:r>
                <a14:m>
                  <m:oMath xmlns:m="http://schemas.openxmlformats.org/officeDocument/2006/math"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𝐵</m:t>
                    </m:r>
                    <m:r>
                      <a:rPr lang="en-US" sz="1800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[</m:t>
                        </m:r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],</m:t>
                    </m:r>
                  </m:oMath>
                </a14:m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 the coefficients for </a:t>
                </a:r>
                <a14:m>
                  <m:oMath xmlns:m="http://schemas.openxmlformats.org/officeDocument/2006/math"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𝑤</m:t>
                    </m:r>
                  </m:oMath>
                </a14:m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 are </a:t>
                </a:r>
                <a14:m>
                  <m:oMath xmlns:m="http://schemas.openxmlformats.org/officeDocument/2006/math"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𝑢</m:t>
                    </m:r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p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−1</m:t>
                        </m:r>
                      </m:sup>
                    </m:sSup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𝑤</m:t>
                    </m:r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1800" kern="100" dirty="0"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. </a:t>
                </a:r>
                <a14:m>
                  <m:oMath xmlns:m="http://schemas.openxmlformats.org/officeDocument/2006/math"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𝑤</m:t>
                    </m:r>
                  </m:oMath>
                </a14:m>
                <a:r>
                  <a:rPr lang="en-US" sz="1800" kern="100" dirty="0"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is not necessarily in the lattice but if we take each element in </a:t>
                </a:r>
                <a14:m>
                  <m:oMath xmlns:m="http://schemas.openxmlformats.org/officeDocument/2006/math"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𝑢</m:t>
                    </m:r>
                  </m:oMath>
                </a14:m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 and round it</a:t>
                </a:r>
                <a:r>
                  <a:rPr lang="en-US" sz="1800" kern="100" dirty="0"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𝐵</m:t>
                    </m:r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⇂</m:t>
                    </m:r>
                    <m:sSup>
                      <m:sSup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p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−1</m:t>
                        </m:r>
                      </m:sup>
                    </m:sSup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𝑤</m:t>
                    </m:r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)↿∈</m:t>
                    </m:r>
                    <m:r>
                      <a:rPr lang="el-GR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𝛬</m:t>
                    </m:r>
                  </m:oMath>
                </a14:m>
                <a:r>
                  <a:rPr lang="en-US" sz="1800" kern="100" dirty="0"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.  </a:t>
                </a:r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This is </a:t>
                </a:r>
                <a:r>
                  <a:rPr lang="en-US" sz="1800" i="1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Babai rounding.</a:t>
                </a:r>
                <a:endParaRPr lang="en-US" sz="1800" kern="100" dirty="0">
                  <a:latin typeface="Calibri" panose="020F0502020204030204" pitchFamily="34" charset="0"/>
                  <a:ea typeface="Aptos" panose="020B000402020202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115000"/>
                  </a:lnSpc>
                  <a:spcAft>
                    <a:spcPts val="800"/>
                  </a:spcAft>
                </a:pPr>
                <a:endParaRPr lang="en-US" sz="1800" kern="100" dirty="0"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90000"/>
                  </a:lnSpc>
                </a:pPr>
                <a:endParaRPr lang="en-US" sz="1800" dirty="0"/>
              </a:p>
            </p:txBody>
          </p:sp>
        </mc:Choice>
        <mc:Fallback xmlns="">
          <p:sp>
            <p:nvSpPr>
              <p:cNvPr id="84997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52400" y="1447800"/>
                <a:ext cx="8686800" cy="5562600"/>
              </a:xfrm>
              <a:blipFill>
                <a:blip r:embed="rId3"/>
                <a:stretch>
                  <a:fillRect l="-585" t="-2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26C65F-B23E-606A-4B7F-99645E15CC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5" name="Slide Number Placeholder 5">
            <a:extLst>
              <a:ext uri="{FF2B5EF4-FFF2-40B4-BE49-F238E27FC236}">
                <a16:creationId xmlns:a16="http://schemas.microsoft.com/office/drawing/2014/main" id="{60CDE1F1-37AB-0C80-58DF-3480A0CB1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A87C188-DA0C-41BF-992B-5EB4DB367E15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84996" name="Rectangle 2">
            <a:extLst>
              <a:ext uri="{FF2B5EF4-FFF2-40B4-BE49-F238E27FC236}">
                <a16:creationId xmlns:a16="http://schemas.microsoft.com/office/drawing/2014/main" id="{C66C9DF6-77DC-F71E-488F-085DC29A3BC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8382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Attack on RSA using LLL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997" name="Rectangle 3">
                <a:extLst>
                  <a:ext uri="{FF2B5EF4-FFF2-40B4-BE49-F238E27FC236}">
                    <a16:creationId xmlns:a16="http://schemas.microsoft.com/office/drawing/2014/main" id="{9B93E3A3-2A40-3676-AE57-4443A3F6C6DA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95300" y="2133600"/>
                <a:ext cx="8153400" cy="3505200"/>
              </a:xfrm>
            </p:spPr>
            <p:txBody>
              <a:bodyPr/>
              <a:lstStyle/>
              <a:p>
                <a:pPr>
                  <a:lnSpc>
                    <a:spcPct val="90000"/>
                  </a:lnSpc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Attack applies to messages of the form "M xxx" where only "xxx" varies  (e.g.- "The key is xxx") and xxx is small.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From now on, assume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𝑀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)=</m:t>
                    </m:r>
                    <m:r>
                      <a:rPr lang="en-US" sz="1800" i="1" dirty="0" err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𝐵</m:t>
                    </m:r>
                    <m:r>
                      <a:rPr lang="en-US" sz="1800" i="1" dirty="0" err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1800" i="1" dirty="0" err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where B is fixed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|x|&lt;Y.  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Not that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𝐸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𝑀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))=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𝑐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 (</m:t>
                    </m:r>
                    <m:r>
                      <a:rPr lang="en-US" sz="1800" i="1" dirty="0" err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𝐵</m:t>
                    </m:r>
                    <m:r>
                      <a:rPr lang="en-US" sz="1800" i="1" dirty="0" err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1800" i="1" dirty="0" err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  <m:r>
                      <a:rPr lang="en-US" sz="1800" i="1" baseline="30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3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(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𝑚𝑜𝑑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 </m:t>
                    </m:r>
                  </m:oMath>
                </a14:m>
                <a:endParaRPr lang="en-US" sz="1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90000"/>
                  </a:lnSpc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f(x)= (B+x)</a:t>
                </a:r>
                <a:r>
                  <a:rPr lang="en-US" sz="1800" baseline="30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3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-c= x</a:t>
                </a:r>
                <a:r>
                  <a:rPr lang="en-US" sz="1800" baseline="30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3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+a</a:t>
                </a:r>
                <a:r>
                  <a:rPr lang="en-US" sz="1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x</a:t>
                </a:r>
                <a:r>
                  <a:rPr lang="en-US" sz="1800" baseline="30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+a</a:t>
                </a:r>
                <a:r>
                  <a:rPr lang="en-US" sz="1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x+a</a:t>
                </a:r>
                <a:r>
                  <a:rPr lang="en-US" sz="1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0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(mod n). 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We  want to find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: 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𝑓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)=0 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𝑚𝑜𝑑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 a solution to this, m, will be the corresponding plaintext.</a:t>
                </a:r>
              </a:p>
              <a:p>
                <a:pPr>
                  <a:lnSpc>
                    <a:spcPct val="90000"/>
                  </a:lnSpc>
                </a:pPr>
                <a:endParaRPr lang="en-US" sz="1800" dirty="0"/>
              </a:p>
            </p:txBody>
          </p:sp>
        </mc:Choice>
        <mc:Fallback xmlns="">
          <p:sp>
            <p:nvSpPr>
              <p:cNvPr id="84997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95300" y="2133600"/>
                <a:ext cx="8153400" cy="3505200"/>
              </a:xfrm>
              <a:blipFill>
                <a:blip r:embed="rId3"/>
                <a:stretch>
                  <a:fillRect l="-466" t="-18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759452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5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A87C188-DA0C-41BF-992B-5EB4DB367E15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8499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8382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Attack on RSA using LLL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997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57200" y="1981200"/>
                <a:ext cx="8305800" cy="3886200"/>
              </a:xfrm>
            </p:spPr>
            <p:txBody>
              <a:bodyPr/>
              <a:lstStyle/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To apply LLL, let:</a:t>
                </a: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= (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, 0, 0, 0)</m:t>
                    </m:r>
                  </m:oMath>
                </a14:m>
                <a:r>
                  <a:rPr lang="en-US" sz="1800" dirty="0"/>
                  <a:t>, </a:t>
                </a: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= (0, </m:t>
                    </m:r>
                    <m:r>
                      <a:rPr lang="en-US" sz="1800" i="1" dirty="0" err="1">
                        <a:latin typeface="Cambria Math" panose="02040503050406030204" pitchFamily="18" charset="0"/>
                      </a:rPr>
                      <m:t>𝑌𝑛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, 0, 0)</m:t>
                    </m:r>
                  </m:oMath>
                </a14:m>
                <a:r>
                  <a:rPr lang="en-US" sz="1800" dirty="0"/>
                  <a:t>, </a:t>
                </a: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= (0, 0, 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1800" i="1" baseline="30000" dirty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, 0)</m:t>
                    </m:r>
                  </m:oMath>
                </a14:m>
                <a:r>
                  <a:rPr lang="en-US" sz="1800" dirty="0"/>
                  <a:t>, </a:t>
                </a: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= (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 , 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1800" i="1" baseline="30000" dirty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1800" i="1" baseline="30000" dirty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endParaRPr lang="en-US" sz="1800" dirty="0"/>
              </a:p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When we apply LLL, we get a vector</a:t>
                </a:r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1800" dirty="0"/>
                  <a:t>:</a:t>
                </a: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18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180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 dirty="0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sz="1800" i="1" baseline="-25000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</m:d>
                    <m:r>
                      <a:rPr lang="en-US" sz="1800" i="1" dirty="0">
                        <a:latin typeface="Cambria Math" panose="02040503050406030204" pitchFamily="18" charset="0"/>
                      </a:rPr>
                      <m:t>≦ </m:t>
                    </m:r>
                    <m:sSup>
                      <m:sSupPr>
                        <m:ctrlPr>
                          <a:rPr lang="en-US" sz="18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f>
                          <m:fPr>
                            <m:type m:val="skw"/>
                            <m:ctrlPr>
                              <a:rPr lang="en-US" sz="1800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num>
                          <m:den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</m:sup>
                    </m:sSup>
                    <m:d>
                      <m:dPr>
                        <m:begChr m:val="|"/>
                        <m:endChr m:val="|"/>
                        <m:ctrlPr>
                          <a:rPr lang="en-US" sz="18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sz="1800" i="1" dirty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1800" i="0" dirty="0">
                                <a:latin typeface="Cambria Math" panose="02040503050406030204" pitchFamily="18" charset="0"/>
                              </a:rPr>
                              <m:t>det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1800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i="1" dirty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sz="1800" i="1" baseline="-25000" dirty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sz="1800" i="1" dirty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sz="1800" i="1" dirty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sz="1800" i="1" baseline="-25000" dirty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sz="1800" i="1" dirty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sz="1800" i="1" dirty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sz="1800" i="1" baseline="-25000" dirty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sz="1800" i="1" dirty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sz="1800" i="1" dirty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sz="1800" i="1" baseline="-25000" dirty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d>
                          </m:e>
                        </m:func>
                      </m:e>
                    </m:d>
                    <m:r>
                      <a:rPr lang="en-US" sz="1800" i="1" dirty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dirty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f>
                          <m:fPr>
                            <m:type m:val="skw"/>
                            <m:ctrlPr>
                              <a:rPr lang="en-US" sz="1800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i="1" dirty="0">
                                <a:latin typeface="Cambria Math" panose="02040503050406030204" pitchFamily="18" charset="0"/>
                              </a:rPr>
                              <m:t>3</m:t>
                            </m:r>
                          </m:num>
                          <m:den>
                            <m:r>
                              <a:rPr lang="en-US" sz="1800" i="1" dirty="0"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</m:sup>
                    </m:sSup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18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f>
                          <m:fPr>
                            <m:type m:val="skw"/>
                            <m:ctrlP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num>
                          <m:den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4 </m:t>
                            </m:r>
                          </m:den>
                        </m:f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p>
                    <m:r>
                      <a:rPr lang="en-US" sz="1800" i="1" dirty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18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p>
                        <m:f>
                          <m:fPr>
                            <m:type m:val="skw"/>
                            <m:ctrlPr>
                              <a:rPr lang="en-US" sz="1800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num>
                          <m:den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  <m:r>
                      <a:rPr lang="en-US" sz="1800" i="1" dirty="0"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r>
                  <a:rPr lang="en-US" sz="1800" dirty="0"/>
                  <a:t>                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….  </a:t>
                </a:r>
                <a:r>
                  <a:rPr lang="en-US" sz="1800" i="1" dirty="0">
                    <a:solidFill>
                      <a:srgbClr val="0066CC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Equation 1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Let</a:t>
                </a:r>
                <a:r>
                  <a:rPr lang="en-US" sz="1800" dirty="0"/>
                  <a:t> 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 + …+ 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= (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𝑌𝑒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1800" i="1" baseline="30000" dirty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1800" i="1" baseline="30000" dirty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dirty="0"/>
                  <a:t>.  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Then:</a:t>
                </a: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:endParaRPr lang="en-US" sz="1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:endParaRPr lang="en-US" sz="1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:endParaRPr lang="en-US" sz="1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:endParaRPr lang="en-US" sz="1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84997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1981200"/>
                <a:ext cx="8305800" cy="3886200"/>
              </a:xfrm>
              <a:blipFill>
                <a:blip r:embed="rId3"/>
                <a:stretch>
                  <a:fillRect l="-611" t="-16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5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A87C188-DA0C-41BF-992B-5EB4DB367E15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8499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8382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Attack on RSA using LLL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997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19100" y="1910219"/>
                <a:ext cx="8191500" cy="4719181"/>
              </a:xfrm>
            </p:spPr>
            <p:txBody>
              <a:bodyPr/>
              <a:lstStyle/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Now set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𝑔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)= 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𝑒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3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baseline="30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3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𝑒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2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baseline="30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2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𝑒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1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𝑒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0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</a:t>
                </a:r>
              </a:p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From the definition of the </a:t>
                </a:r>
                <a:r>
                  <a:rPr lang="en-US" sz="18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e</a:t>
                </a:r>
                <a:r>
                  <a:rPr lang="en-US" sz="1800" baseline="-250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i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𝑐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4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𝑓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)= 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𝑔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 (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𝑚𝑜𝑑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so if m is a solution of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𝑓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 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𝑚𝑜𝑑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), 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𝑔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)= 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𝑐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4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𝑓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)= 0 (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𝑚𝑜𝑑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</a:t>
                </a:r>
              </a:p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 trick is to regard g as being defined over the real numbers, then the solution can be calculated using an iterative solver.</a:t>
                </a:r>
              </a:p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If Y&lt;2</a:t>
                </a:r>
                <a:r>
                  <a:rPr lang="en-US" sz="1800" baseline="30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(7/6)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n</a:t>
                </a:r>
                <a:r>
                  <a:rPr lang="en-US" sz="1800" baseline="30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(1/6)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𝑔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)| ≦ 2||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𝑏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1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||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So, using the Cauchy-Schwartz inequality,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||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𝑏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1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||≦</m:t>
                    </m:r>
                    <m:sSup>
                      <m:sSupPr>
                        <m:ctrlPr>
                          <a:rPr lang="en-US" sz="180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e>
                      <m:sup>
                        <m:r>
                          <a:rPr lang="en-US" sz="1800" b="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−1</m:t>
                        </m:r>
                      </m:sup>
                    </m:sSup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Thus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𝑔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)|&lt;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and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𝑔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)=0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yielding 3 candidates for x.</a:t>
                </a:r>
              </a:p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Coppersmith extended this to small solutions of polynomials of degree d using a d+1 dimensional lattice by examining the monic polynomial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𝑓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𝑇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)= 0 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𝑚𝑜𝑑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of degree d when |x|≦n</a:t>
                </a:r>
                <a:r>
                  <a:rPr lang="en-US" sz="1800" baseline="30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1/d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>
                  <a:lnSpc>
                    <a:spcPct val="90000"/>
                  </a:lnSpc>
                </a:pPr>
                <a:endParaRPr lang="en-US" sz="2400" dirty="0"/>
              </a:p>
              <a:p>
                <a:pPr>
                  <a:lnSpc>
                    <a:spcPct val="90000"/>
                  </a:lnSpc>
                </a:pPr>
                <a:endParaRPr lang="en-US" sz="2400" dirty="0"/>
              </a:p>
            </p:txBody>
          </p:sp>
        </mc:Choice>
        <mc:Fallback xmlns="">
          <p:sp>
            <p:nvSpPr>
              <p:cNvPr id="84997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19100" y="1910219"/>
                <a:ext cx="8191500" cy="4719181"/>
              </a:xfrm>
              <a:blipFill>
                <a:blip r:embed="rId3"/>
                <a:stretch>
                  <a:fillRect l="-774" t="-1072" r="-9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5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A87C188-DA0C-41BF-992B-5EB4DB367E15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8499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8382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Example attack on RSA using LLL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997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57200" y="1905000"/>
                <a:ext cx="8305800" cy="4343400"/>
              </a:xfrm>
            </p:spPr>
            <p:txBody>
              <a:bodyPr/>
              <a:lstStyle/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p= 757285757575769, q= 2545724696579693.</a:t>
                </a:r>
              </a:p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n= 1927841055428697487157594258917.</a:t>
                </a:r>
              </a:p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B= 200805000114192305180009190000.</a:t>
                </a:r>
              </a:p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𝑐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 (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𝐵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)3, 0&lt;=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&lt;100.</m:t>
                    </m:r>
                  </m:oMath>
                </a14:m>
                <a:endParaRPr lang="en-US" sz="1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𝑓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)= 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𝐵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)3−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𝑐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 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baseline="30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3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𝑎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2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baseline="30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2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𝑎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1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𝑎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0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(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𝑚𝑜𝑑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</a:t>
                </a: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</a:t>
                </a:r>
                <a:r>
                  <a:rPr lang="en-US" sz="1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= 602415000342576915540027570000</a:t>
                </a: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</a:t>
                </a:r>
                <a:r>
                  <a:rPr lang="en-US" sz="1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= 1123549124004247469362171467964 </a:t>
                </a: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</a:t>
                </a:r>
                <a:r>
                  <a:rPr lang="en-US" sz="1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0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= 587324114445679876954457927616</a:t>
                </a: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v</a:t>
                </a:r>
                <a:r>
                  <a:rPr lang="en-US" sz="1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= (n,0,0,0)</a:t>
                </a: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v</a:t>
                </a:r>
                <a:r>
                  <a:rPr lang="en-US" sz="1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= (0,100n,0,0)</a:t>
                </a: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v</a:t>
                </a:r>
                <a:r>
                  <a:rPr lang="en-US" sz="1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3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= (0,0,10</a:t>
                </a:r>
                <a:r>
                  <a:rPr lang="en-US" sz="1800" baseline="30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4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n,0)</a:t>
                </a: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v</a:t>
                </a:r>
                <a:r>
                  <a:rPr lang="en-US" sz="1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4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= (a</a:t>
                </a:r>
                <a:r>
                  <a:rPr lang="en-US" sz="1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0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a</a:t>
                </a:r>
                <a:r>
                  <a:rPr lang="en-US" sz="1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100, a</a:t>
                </a:r>
                <a:r>
                  <a:rPr lang="en-US" sz="1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10</a:t>
                </a:r>
                <a:r>
                  <a:rPr lang="en-US" sz="1800" baseline="30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4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,10</a:t>
                </a:r>
                <a:r>
                  <a:rPr lang="en-US" sz="1800" baseline="30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6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)</a:t>
                </a:r>
              </a:p>
              <a:p>
                <a:pPr marL="457200" lvl="1" indent="0">
                  <a:lnSpc>
                    <a:spcPct val="90000"/>
                  </a:lnSpc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84997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1905000"/>
                <a:ext cx="8305800" cy="4343400"/>
              </a:xfrm>
              <a:blipFill>
                <a:blip r:embed="rId3"/>
                <a:stretch>
                  <a:fillRect l="-611" t="-14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5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A87C188-DA0C-41BF-992B-5EB4DB367E15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8499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8382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Example attack on RSA using LLL</a:t>
            </a:r>
          </a:p>
        </p:txBody>
      </p:sp>
      <p:sp>
        <p:nvSpPr>
          <p:cNvPr id="8499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19100" y="1981200"/>
            <a:ext cx="8305800" cy="4114800"/>
          </a:xfrm>
        </p:spPr>
        <p:txBody>
          <a:bodyPr/>
          <a:lstStyle/>
          <a:p>
            <a:pPr>
              <a:lnSpc>
                <a:spcPct val="90000"/>
              </a:lnSpc>
              <a:spcBef>
                <a:spcPts val="200"/>
              </a:spcBef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Apply LLL, b</a:t>
            </a:r>
            <a:r>
              <a:rPr lang="en-US" sz="18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= </a:t>
            </a:r>
          </a:p>
          <a:p>
            <a:pPr lvl="1">
              <a:lnSpc>
                <a:spcPct val="90000"/>
              </a:lnSpc>
              <a:spcBef>
                <a:spcPts val="200"/>
              </a:spcBef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308331465484476402v</a:t>
            </a:r>
            <a:r>
              <a:rPr lang="en-US" sz="18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+ 589837092377839611v</a:t>
            </a:r>
            <a:r>
              <a:rPr lang="en-US" sz="18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+ </a:t>
            </a:r>
          </a:p>
          <a:p>
            <a:pPr lvl="1">
              <a:lnSpc>
                <a:spcPct val="90000"/>
              </a:lnSpc>
              <a:spcBef>
                <a:spcPts val="200"/>
              </a:spcBef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316253828707108264v</a:t>
            </a:r>
            <a:r>
              <a:rPr lang="en-US" sz="18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+ (-1012071602751202635)v</a:t>
            </a:r>
            <a:r>
              <a:rPr lang="en-US" sz="18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4 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=</a:t>
            </a:r>
          </a:p>
          <a:p>
            <a:pPr lvl="1">
              <a:lnSpc>
                <a:spcPct val="90000"/>
              </a:lnSpc>
              <a:spcBef>
                <a:spcPts val="200"/>
              </a:spcBef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(246073430665887186108474, -577816087453534232385300,</a:t>
            </a:r>
          </a:p>
          <a:p>
            <a:pPr lvl="2">
              <a:lnSpc>
                <a:spcPct val="90000"/>
              </a:lnSpc>
              <a:spcBef>
                <a:spcPts val="200"/>
              </a:spcBef>
              <a:buNone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405848565585194400880000, -1012071602751202635000000)</a:t>
            </a:r>
          </a:p>
          <a:p>
            <a:pPr>
              <a:lnSpc>
                <a:spcPct val="90000"/>
              </a:lnSpc>
              <a:spcBef>
                <a:spcPts val="200"/>
              </a:spcBef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g(x)= (-1012071602751202635) t</a:t>
            </a:r>
            <a:r>
              <a:rPr lang="en-US" sz="18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+ 40584856558519440088 t</a:t>
            </a:r>
            <a:r>
              <a:rPr lang="en-US" sz="18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+ </a:t>
            </a:r>
          </a:p>
          <a:p>
            <a:pPr lvl="1">
              <a:lnSpc>
                <a:spcPct val="90000"/>
              </a:lnSpc>
              <a:spcBef>
                <a:spcPts val="200"/>
              </a:spcBef>
              <a:buNone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       (-57781608745353442323853)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+246073430665887186108474.</a:t>
            </a:r>
          </a:p>
          <a:p>
            <a:pPr>
              <a:lnSpc>
                <a:spcPct val="90000"/>
              </a:lnSpc>
              <a:spcBef>
                <a:spcPts val="200"/>
              </a:spcBef>
              <a:buNone/>
            </a:pP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90000"/>
              </a:lnSpc>
              <a:spcBef>
                <a:spcPts val="200"/>
              </a:spcBef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Roots of g(x) are 42.0000000, (-.9496±76.0796i)</a:t>
            </a:r>
          </a:p>
          <a:p>
            <a:pPr>
              <a:lnSpc>
                <a:spcPct val="90000"/>
              </a:lnSpc>
              <a:spcBef>
                <a:spcPts val="200"/>
              </a:spcBef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The answer is 42.</a:t>
            </a:r>
          </a:p>
          <a:p>
            <a:pPr lvl="1">
              <a:lnSpc>
                <a:spcPct val="90000"/>
              </a:lnSpc>
            </a:pPr>
            <a:endParaRPr lang="en-US" sz="1600" dirty="0"/>
          </a:p>
          <a:p>
            <a:pPr lvl="1">
              <a:lnSpc>
                <a:spcPct val="90000"/>
              </a:lnSpc>
            </a:pPr>
            <a:endParaRPr lang="en-US" sz="1600" dirty="0"/>
          </a:p>
          <a:p>
            <a:pPr lvl="1">
              <a:lnSpc>
                <a:spcPct val="90000"/>
              </a:lnSpc>
            </a:pPr>
            <a:endParaRPr lang="en-US" sz="1600" dirty="0"/>
          </a:p>
          <a:p>
            <a:pPr lvl="1">
              <a:lnSpc>
                <a:spcPct val="90000"/>
              </a:lnSpc>
            </a:pPr>
            <a:endParaRPr lang="en-US" sz="2000" dirty="0"/>
          </a:p>
          <a:p>
            <a:pPr lvl="1">
              <a:lnSpc>
                <a:spcPct val="90000"/>
              </a:lnSpc>
            </a:pPr>
            <a:endParaRPr lang="en-US" sz="2000" dirty="0"/>
          </a:p>
          <a:p>
            <a:pPr>
              <a:lnSpc>
                <a:spcPct val="90000"/>
              </a:lnSpc>
            </a:pPr>
            <a:endParaRPr lang="en-US" sz="2400" dirty="0"/>
          </a:p>
          <a:p>
            <a:pPr>
              <a:lnSpc>
                <a:spcPct val="90000"/>
              </a:lnSpc>
            </a:pPr>
            <a:endParaRPr lang="en-US" sz="2400" dirty="0"/>
          </a:p>
          <a:p>
            <a:pPr>
              <a:lnSpc>
                <a:spcPct val="90000"/>
              </a:lnSpc>
            </a:pPr>
            <a:endParaRPr lang="en-US" sz="240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9906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GGH Public Key System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04800" y="1676400"/>
                <a:ext cx="8572500" cy="48768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Pick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ℕ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“small”, say </a:t>
                </a:r>
                <a14:m>
                  <m:oMath xmlns:m="http://schemas.openxmlformats.org/officeDocument/2006/math"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=4</m:t>
                    </m:r>
                  </m:oMath>
                </a14:m>
                <a:endParaRPr lang="en-US" sz="1800" b="0" kern="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Plaintext: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ℳ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:−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 ≤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</m:e>
                    </m:d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Cipher-space: </a:t>
                </a:r>
                <a14:m>
                  <m:oMath xmlns:m="http://schemas.openxmlformats.org/officeDocument/2006/math"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𝒞</m:t>
                    </m:r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 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marL="0" indent="0">
                  <a:lnSpc>
                    <a:spcPct val="90000"/>
                  </a:lnSpc>
                  <a:buNone/>
                </a:pPr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Gen:</a:t>
                </a:r>
              </a:p>
              <a:p>
                <a:pPr marL="857250" lvl="1" indent="-457200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Choose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with small entries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857250" lvl="1" indent="-457200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Check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invertible.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the secret key.</a:t>
                </a:r>
              </a:p>
              <a:p>
                <a:pPr marL="857250" lvl="1" indent="-457200">
                  <a:lnSpc>
                    <a:spcPct val="90000"/>
                  </a:lnSpc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𝐻𝑁𝐹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Enc</a:t>
                </a:r>
              </a:p>
              <a:p>
                <a:pPr lvl="1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For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acc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ℳ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choose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acc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8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(−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uniformly at random</a:t>
                </a:r>
              </a:p>
              <a:p>
                <a:pPr lvl="1">
                  <a:lnSpc>
                    <a:spcPct val="90000"/>
                  </a:lnSpc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acc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𝐻</m:t>
                    </m:r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acc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⃗"/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acc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Dec</a:t>
                </a:r>
              </a:p>
              <a:p>
                <a:pPr lvl="1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Babai</a:t>
                </a: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round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1800" i="1" kern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</m:acc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↳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((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acc>
                      </m:e>
                    </m:d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))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↰</m:t>
                    </m:r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90000"/>
                  </a:lnSpc>
                  <a:buFont typeface="+mj-lt"/>
                  <a:buAutoNum type="arabicPeriod"/>
                </a:pPr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Works 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18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↳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𝐵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𝑟</m:t>
                        </m:r>
                      </m:e>
                    </m:d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↰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=0.</m:t>
                    </m:r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04800" y="1676400"/>
                <a:ext cx="8572500" cy="4876800"/>
              </a:xfrm>
              <a:prstGeom prst="rect">
                <a:avLst/>
              </a:prstGeom>
              <a:blipFill>
                <a:blip r:embed="rId2"/>
                <a:stretch>
                  <a:fillRect l="-593" t="-1302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43614641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990600"/>
          </a:xfrm>
        </p:spPr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Lattices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19100" y="1882422"/>
                <a:ext cx="8305800" cy="43434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 set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 …+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are linearly independent is called a lattice.</a:t>
                </a: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={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∀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l-GR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𝑣𝑜𝑙</m:t>
                    </m:r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l-GR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det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are the generators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Note that any set of generators will do since they are related by </a:t>
                </a:r>
                <a:r>
                  <a:rPr lang="en-US" sz="2000" kern="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uni</a:t>
                </a: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-modular transformations.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Let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be a lattice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 CVP problem is: Find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l-GR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𝑚𝑖𝑛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m:rPr>
                            <m:sty m:val="p"/>
                          </m:rPr>
                          <a:rPr lang="el-GR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≠0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(|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|)</m:t>
                    </m:r>
                  </m:oMath>
                </a14:m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𝐶𝑉𝑃</m:t>
                        </m:r>
                      </m:e>
                      <m:sub>
                        <m:r>
                          <a:rPr lang="en-US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problem is: Find </a:t>
                </a: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l-GR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d>
                      <m:dPr>
                        <m:begChr m:val="|"/>
                        <m:endChr m:val="|"/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</m:e>
                    </m:d>
                    <m:r>
                      <a:rPr lang="en-US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𝑚𝑖𝑛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m:rPr>
                            <m:sty m:val="p"/>
                          </m:rPr>
                          <a:rPr lang="el-GR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≠0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(|</m:t>
                    </m:r>
                    <m:d>
                      <m:dPr>
                        <m:begChr m:val="|"/>
                        <m:endChr m:val="|"/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)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Volume of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-dimensional sphere: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𝑟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)≈</m:t>
                    </m:r>
                    <m:f>
                      <m:f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𝑛</m:t>
                            </m:r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𝜋</m:t>
                            </m:r>
                          </m:e>
                        </m:rad>
                      </m:den>
                    </m:f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(</m:t>
                        </m:r>
                        <m:rad>
                          <m:radPr>
                            <m:degHide m:val="on"/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en-US" sz="20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2</m:t>
                                </m:r>
                                <m:r>
                                  <a:rPr lang="en-US" sz="20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𝜋</m:t>
                                </m:r>
                                <m:r>
                                  <a:rPr lang="en-US" sz="20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𝑒</m:t>
                                </m:r>
                              </m:num>
                              <m:den>
                                <m:r>
                                  <a:rPr lang="en-US" sz="20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𝑛</m:t>
                                </m:r>
                              </m:den>
                            </m:f>
                          </m:e>
                        </m:rad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𝑟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)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19100" y="1882422"/>
                <a:ext cx="8305800" cy="4343400"/>
              </a:xfrm>
              <a:prstGeom prst="rect">
                <a:avLst/>
              </a:prstGeom>
              <a:blipFill>
                <a:blip r:embed="rId2"/>
                <a:stretch>
                  <a:fillRect l="-917" t="-1749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495777" y="152400"/>
            <a:ext cx="7772400" cy="9906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GGH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42900" y="1600200"/>
                <a:ext cx="8572500" cy="48006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endParaRPr lang="en-US" sz="1800" b="0" i="1" kern="0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−3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−4</m:t>
                              </m:r>
                            </m:e>
                          </m:mr>
                          <m:mr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</m:mr>
                          <m:mr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−4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1800" kern="0" dirty="0"/>
                  <a:t>, H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44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18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49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1800" kern="0" dirty="0"/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49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45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−27</m:t>
                              </m:r>
                            </m:e>
                          </m:mr>
                          <m:mr>
                            <m:e>
                              <m:r>
                                <a:rPr lang="en-US" sz="1800" i="1" kern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−13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e>
                          </m:mr>
                          <m:mr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29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16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−4</m:t>
                              </m:r>
                            </m:e>
                          </m:mr>
                          <m:mr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33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38</m:t>
                              </m:r>
                            </m:e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13</m:t>
                              </m:r>
                            </m:e>
                          </m:mr>
                        </m:m>
                      </m:e>
                    </m:d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b="0" i="0" kern="0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f>
                                <m:fPr>
                                  <m:ctrlP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  <m:t>−44</m:t>
                                  </m:r>
                                </m:num>
                                <m:den>
                                  <m: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  <m:t>49</m:t>
                                  </m:r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  <m:t>−18</m:t>
                                  </m:r>
                                </m:num>
                                <m:den>
                                  <m: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  <m:t>49</m:t>
                                  </m:r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  <m:t>−4</m:t>
                                  </m:r>
                                </m:num>
                                <m:den>
                                  <m: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  <m:t>49</m:t>
                                  </m:r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  <m:t>49</m:t>
                                  </m:r>
                                </m:den>
                              </m:f>
                            </m:e>
                          </m:mr>
                        </m:m>
                      </m:e>
                    </m:d>
                  </m:oMath>
                </a14:m>
                <a:r>
                  <a:rPr lang="en-US" sz="1800" kern="0" dirty="0"/>
                  <a:t> </a:t>
                </a: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(3,−4,1,3)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/>
                  <a:t> , 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(−1,1,1,−1)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/>
                  <a:t>,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𝐻𝑚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(2,−3, 2, 210)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sz="1800" b="0" i="0" kern="0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7</m:t>
                        </m:r>
                      </m:den>
                    </m:f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(−809,−55,−117,−396)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kern="0" dirty="0"/>
                  <a:t>, </a:t>
                </a:r>
                <a14:m>
                  <m:oMath xmlns:m="http://schemas.openxmlformats.org/officeDocument/2006/math"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↳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↰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(−116, −8, −17, −57)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sz="1800" kern="0" dirty="0"/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↳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↰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(3,  −4,  1,  211)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sz="1800" kern="0" dirty="0"/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⇂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↿</m:t>
                    </m:r>
                    <m:r>
                      <a:rPr lang="en-US" sz="18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(3,  −4,  1,  3)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sz="18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42900" y="1600200"/>
                <a:ext cx="8572500" cy="4800600"/>
              </a:xfrm>
              <a:prstGeom prst="rect">
                <a:avLst/>
              </a:prstGeom>
              <a:blipFill>
                <a:blip r:embed="rId2"/>
                <a:stretch>
                  <a:fillRect l="-295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1D0F890C-3884-914D-8F96-8BCA61782C2F}"/>
              </a:ext>
            </a:extLst>
          </p:cNvPr>
          <p:cNvSpPr txBox="1"/>
          <p:nvPr/>
        </p:nvSpPr>
        <p:spPr>
          <a:xfrm>
            <a:off x="457200" y="6352401"/>
            <a:ext cx="15408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+mn-lt"/>
              </a:rPr>
              <a:t>From Heiko </a:t>
            </a:r>
            <a:r>
              <a:rPr lang="en-US" sz="1200" dirty="0" err="1">
                <a:latin typeface="+mn-lt"/>
              </a:rPr>
              <a:t>Knopse</a:t>
            </a:r>
            <a:endParaRPr lang="en-US" sz="1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2630512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76200"/>
            <a:ext cx="7772400" cy="9906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Learning with Errors (LWE)</a:t>
            </a:r>
            <a:endParaRPr lang="en-US" sz="4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28600" y="1371600"/>
                <a:ext cx="8686800" cy="482418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Based on solving noisy linear equations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Choose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00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  <m:r>
                      <a:rPr lang="en-US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uniformly at random.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acc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a secret and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approximate equations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00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  <m:r>
                      <a:rPr lang="en-US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acc>
                      <m:accPr>
                        <m:chr m:val="⃗"/>
                        <m:ctrlPr>
                          <a:rPr lang="en-US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acc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sz="2000" b="0" i="0" kern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Errors,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are chosen from distribution </a:t>
                </a:r>
                <a14:m>
                  <m:oMath xmlns:m="http://schemas.openxmlformats.org/officeDocument/2006/math">
                    <m:r>
                      <a:rPr lang="en-US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Reduces to LWE: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Search LWE problem: Given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𝑎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  <m:r>
                      <a:rPr lang="en-US" sz="18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</m:acc>
                    <m:r>
                      <a:rPr lang="en-US" sz="18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find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acc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Decision LWE: Distinguish, with non-negligible probability, between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𝐴</m:t>
                    </m:r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acc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+</a:t>
                </a:r>
                <a:r>
                  <a:rPr lang="en-US" sz="1800" kern="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</m:acc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chosen uniformly at random given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,</m:t>
                    </m:r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</m:oMath>
                </a14:m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Errors chosen from distribution,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𝑝</m:t>
                    </m:r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f>
                      <m:f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𝜎</m:t>
                        </m:r>
                        <m:rad>
                          <m:radPr>
                            <m:degHide m:val="on"/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𝜋</m:t>
                            </m:r>
                          </m:e>
                        </m:rad>
                      </m:den>
                    </m:f>
                    <m:r>
                      <m:rPr>
                        <m:sty m:val="p"/>
                      </m:rPr>
                      <a:rPr lang="en-US" sz="2000" b="0" i="0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exp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⁡(−</m:t>
                    </m:r>
                    <m:f>
                      <m:f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  <m:sSup>
                          <m:sSup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0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Often use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𝜎</m:t>
                    </m:r>
                    <m:rad>
                      <m:radPr>
                        <m:degHide m:val="on"/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radPr>
                      <m:deg/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𝜋</m:t>
                        </m:r>
                      </m:e>
                    </m:rad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as parameter specifying distribution.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Regev’s</a:t>
                </a: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showed it is possible to pick parameters so that solving an LWE cipher is equivalent to solving worst-case LWE .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Theorem (Regev): Let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∈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ℕ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be a security parameter,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𝑞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∈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ℕ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polynomial in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𝜒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𝐷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ℤ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 discrete Gaussian distribution with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𝛼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𝑞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&gt;2</m:t>
                    </m:r>
                    <m:rad>
                      <m:radPr>
                        <m:degHide m:val="on"/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radPr>
                      <m:deg/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e>
                    </m:rad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0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𝛼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&lt;1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Then solving the LWE decision problem is at least as hard as quantumly solving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𝑆𝐼𝑉𝑃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l-GR" sz="18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Υ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on an arbitrary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-dimensional lattice where </a:t>
                </a:r>
                <a14:m>
                  <m:oMath xmlns:m="http://schemas.openxmlformats.org/officeDocument/2006/math"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𝛾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acc>
                      <m:accPr>
                        <m:chr m:val="̃"/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acc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𝑂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 </m:t>
                        </m:r>
                      </m:e>
                    </m:acc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f>
                      <m:fPr>
                        <m:type m:val="skw"/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𝛼</m:t>
                        </m:r>
                      </m:den>
                    </m:f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28600" y="1371600"/>
                <a:ext cx="8686800" cy="4824186"/>
              </a:xfrm>
              <a:prstGeom prst="rect">
                <a:avLst/>
              </a:prstGeom>
              <a:blipFill>
                <a:blip r:embed="rId2"/>
                <a:stretch>
                  <a:fillRect l="-876" t="-1316" r="-584" b="-13158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04781546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97523" y="76200"/>
            <a:ext cx="7772400" cy="9906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LWE cryptosystem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04800" y="1409700"/>
                <a:ext cx="8382000" cy="51435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  <a:spcBef>
                    <a:spcPts val="400"/>
                  </a:spcBef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Given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≥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𝜒</m:t>
                        </m:r>
                      </m:e>
                    </m:d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where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a probability 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message space 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p>
                  </m:oMath>
                </a14:m>
                <a:r>
                  <a:rPr lang="en-US" sz="1800" b="0" i="1" kern="0" dirty="0">
                    <a:latin typeface="Cambria Math" panose="02040503050406030204" pitchFamily="18" charset="0"/>
                  </a:rPr>
                  <a:t> </a:t>
                </a:r>
                <a:r>
                  <a:rPr lang="en-US" sz="1800" b="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and cipher space is</a:t>
                </a:r>
                <a:r>
                  <a:rPr lang="en-US" sz="1800" kern="0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</a:t>
                </a:r>
              </a:p>
              <a:p>
                <a:pPr>
                  <a:lnSpc>
                    <a:spcPct val="90000"/>
                  </a:lnSpc>
                  <a:spcBef>
                    <a:spcPts val="400"/>
                  </a:spcBef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Key Gen</a:t>
                </a:r>
              </a:p>
              <a:p>
                <a:pPr lvl="1" indent="-342900">
                  <a:lnSpc>
                    <a:spcPct val="90000"/>
                  </a:lnSpc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Choose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uniformly from the distribution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</a:t>
                </a:r>
              </a:p>
              <a:p>
                <a:pPr lvl="1" indent="-342900">
                  <a:lnSpc>
                    <a:spcPct val="90000"/>
                  </a:lnSpc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Choose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E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uniformly from the distribution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𝜒</m:t>
                    </m:r>
                    <m:r>
                      <a:rPr lang="en-US" sz="18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</a:t>
                </a:r>
              </a:p>
              <a:p>
                <a:pPr lvl="1" indent="-342900">
                  <a:lnSpc>
                    <a:spcPct val="90000"/>
                  </a:lnSpc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Private key is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public key is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𝐴𝑆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>
                  <a:lnSpc>
                    <a:spcPct val="90000"/>
                  </a:lnSpc>
                  <a:spcBef>
                    <a:spcPts val="400"/>
                  </a:spcBef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Enc</a:t>
                </a:r>
              </a:p>
              <a:p>
                <a:pPr lvl="1">
                  <a:lnSpc>
                    <a:spcPct val="90000"/>
                  </a:lnSpc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For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p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choose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acc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{0,1}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uniformly at random</a:t>
                </a:r>
              </a:p>
              <a:p>
                <a:pPr lvl="1">
                  <a:lnSpc>
                    <a:spcPct val="90000"/>
                  </a:lnSpc>
                  <a:spcBef>
                    <a:spcPts val="400"/>
                  </a:spcBef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𝐶𝑇</m:t>
                        </m:r>
                      </m:e>
                    </m:acc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=(</m:t>
                    </m:r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e>
                    </m:acc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acc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</m:acc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acc>
                    <m:r>
                      <a:rPr lang="en-US" sz="18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↾</m:t>
                    </m:r>
                    <m:f>
                      <m:fPr>
                        <m:ctrlPr>
                          <a:rPr lang="en-US" sz="18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⇃</m:t>
                    </m:r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</m:acc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))</a:t>
                </a:r>
              </a:p>
              <a:p>
                <a:pPr marL="285750">
                  <a:lnSpc>
                    <a:spcPct val="90000"/>
                  </a:lnSpc>
                  <a:spcBef>
                    <a:spcPts val="400"/>
                  </a:spcBef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Dec</a:t>
                </a:r>
              </a:p>
              <a:p>
                <a:pPr marL="685800" lvl="1">
                  <a:lnSpc>
                    <a:spcPct val="90000"/>
                  </a:lnSpc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Compute 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↾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(↾</m:t>
                        </m:r>
                        <m:f>
                          <m:fPr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num>
                          <m:den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⇃)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e>
                        </m:acc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𝑆</m:t>
                            </m:r>
                          </m:e>
                          <m:sup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acc>
                          <m:accPr>
                            <m:chr m:val="⃗"/>
                            <m:ctrlP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</m:e>
                    </m:d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↿(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2)</m:t>
                    </m:r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Decryption may have errors.  Suppose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𝜒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a discrete Gaussian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18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.  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Then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has magnitude </a:t>
                </a:r>
                <a14:m>
                  <m:oMath xmlns:m="http://schemas.openxmlformats.org/officeDocument/2006/math"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ad>
                      <m:radPr>
                        <m:degHide m:val="on"/>
                        <m:ctrlPr>
                          <a:rPr lang="en-US" sz="18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e>
                    </m:rad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with high probability.  Error occurs 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f>
                      <m:fPr>
                        <m:ctrlPr>
                          <a:rPr lang="en-US" sz="18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One can show that for any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∃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such that the error is small and the underlying LWE problem is hard.</a:t>
                </a:r>
              </a:p>
              <a:p>
                <a:pPr>
                  <a:lnSpc>
                    <a:spcPct val="90000"/>
                  </a:lnSpc>
                </a:pPr>
                <a:endParaRPr lang="en-US" sz="1800" kern="0" dirty="0"/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04800" y="1409700"/>
                <a:ext cx="8382000" cy="5143500"/>
              </a:xfrm>
              <a:prstGeom prst="rect">
                <a:avLst/>
              </a:prstGeom>
              <a:blipFill>
                <a:blip r:embed="rId2"/>
                <a:stretch>
                  <a:fillRect l="-606" t="-739" r="-455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18995149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76200"/>
            <a:ext cx="7772400" cy="9906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LWE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33400" y="1752600"/>
                <a:ext cx="8305800" cy="43434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=4,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=23,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=8,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sz="20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num>
                      <m:den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23</m:t>
                        </m:r>
                      </m:den>
                    </m:f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=5,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sz="2000" kern="0" dirty="0"/>
                  <a:t>,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=4</m:t>
                    </m:r>
                  </m:oMath>
                </a14:m>
                <a:endParaRPr lang="en-US" sz="2000" kern="0" dirty="0"/>
              </a:p>
              <a:p>
                <a:pPr marL="0" indent="0">
                  <a:lnSpc>
                    <a:spcPct val="90000"/>
                  </a:lnSpc>
                  <a:buNone/>
                </a:pPr>
                <a:endParaRPr lang="en-US" sz="2000" kern="0" dirty="0"/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13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13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17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18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19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17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17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16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000" kern="0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19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19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18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18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14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18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20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33400" y="1752600"/>
                <a:ext cx="8305800" cy="4343400"/>
              </a:xfrm>
              <a:prstGeom prst="rect">
                <a:avLst/>
              </a:prstGeom>
              <a:blipFill>
                <a:blip r:embed="rId2"/>
                <a:stretch>
                  <a:fillRect l="-612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EBBE4DAB-06D5-5947-AC9B-8A768968A985}"/>
              </a:ext>
            </a:extLst>
          </p:cNvPr>
          <p:cNvSpPr txBox="1"/>
          <p:nvPr/>
        </p:nvSpPr>
        <p:spPr>
          <a:xfrm>
            <a:off x="703385" y="6352401"/>
            <a:ext cx="15408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+mn-lt"/>
              </a:rPr>
              <a:t>From Heiko </a:t>
            </a:r>
            <a:r>
              <a:rPr lang="en-US" sz="1200" dirty="0" err="1">
                <a:latin typeface="+mn-lt"/>
              </a:rPr>
              <a:t>Knopse</a:t>
            </a:r>
            <a:endParaRPr lang="en-US" sz="1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4235089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703385" y="228600"/>
            <a:ext cx="7772400" cy="9906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LWE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19100" y="1828800"/>
                <a:ext cx="8305800" cy="366848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endParaRPr lang="en-US" sz="2000" b="0" i="1" kern="0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17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18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000" kern="0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 b="0" i="0" kern="0" smtClean="0"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000" i="1" ker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000" i="1" ker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13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19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15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  <m:e>
                              <m:r>
                                <a:rPr lang="en-US" sz="2000" i="1" ker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  <m:mr>
                            <m:e>
                              <m:r>
                                <a:rPr lang="en-US" sz="2000" i="1" ker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e>
                              <m:r>
                                <a:rPr lang="en-US" sz="2000" i="1" ker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e>
                              <m:r>
                                <a:rPr lang="en-US" sz="2000" i="1" ker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e>
                              <m:r>
                                <a:rPr lang="en-US" sz="2000" i="1" ker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000" i="1" ker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17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15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e>
                            <m:e>
                              <m:r>
                                <a:rPr lang="en-US" sz="2000" i="1" ker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000" i="1" ker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000" i="1" ker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19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16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e>
                            <m:e>
                              <m:r>
                                <a:rPr lang="en-US" sz="2000" i="1" ker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000" kern="0" dirty="0"/>
                  <a:t>,  </a:t>
                </a:r>
              </a:p>
              <a:p>
                <a:pPr>
                  <a:lnSpc>
                    <a:spcPct val="90000"/>
                  </a:lnSpc>
                </a:pPr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19100" y="1828800"/>
                <a:ext cx="8305800" cy="3668486"/>
              </a:xfrm>
              <a:prstGeom prst="rect">
                <a:avLst/>
              </a:prstGeom>
              <a:blipFill>
                <a:blip r:embed="rId2"/>
                <a:stretch>
                  <a:fillRect l="-459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A6CB385D-208E-6B45-98DE-8508C639C59D}"/>
              </a:ext>
            </a:extLst>
          </p:cNvPr>
          <p:cNvSpPr txBox="1"/>
          <p:nvPr/>
        </p:nvSpPr>
        <p:spPr>
          <a:xfrm>
            <a:off x="703385" y="6324600"/>
            <a:ext cx="15408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+mn-lt"/>
              </a:rPr>
              <a:t>From Heiko </a:t>
            </a:r>
            <a:r>
              <a:rPr lang="en-US" sz="1200" dirty="0" err="1">
                <a:latin typeface="+mn-lt"/>
              </a:rPr>
              <a:t>Knopse</a:t>
            </a:r>
            <a:endParaRPr lang="en-US" sz="1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45491169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57330" y="107731"/>
            <a:ext cx="7772400" cy="9906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LWE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28600" y="1669473"/>
                <a:ext cx="8534400" cy="427412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marL="0" indent="0">
                  <a:lnSpc>
                    <a:spcPct val="90000"/>
                  </a:lnSpc>
                  <a:buNone/>
                </a:pPr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Encrypt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(1,0,1,1)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using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kern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1,1,0,1,0,0,0,1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sz="2000" i="1" kern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⇂</m:t>
                    </m:r>
                    <m:f>
                      <m:fPr>
                        <m:ctrlPr>
                          <a:rPr lang="en-US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23</m:t>
                        </m:r>
                      </m:num>
                      <m:den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acc>
                      <m:accPr>
                        <m:chr m:val="⃗"/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↿</m:t>
                    </m:r>
                    <m:r>
                      <a:rPr lang="en-US" sz="20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12,0,12,12</m:t>
                            </m:r>
                          </m:e>
                        </m:d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endParaRPr lang="en-US" sz="2000" b="0" i="1" kern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>
                  <a:lnSpc>
                    <a:spcPct val="90000"/>
                  </a:lnSpc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US" sz="2000" b="0" i="0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e>
                          <m:sup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+⇂</m:t>
                        </m:r>
                        <m:f>
                          <m:fPr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23</m:t>
                            </m:r>
                          </m:num>
                          <m:den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↿</m:t>
                        </m:r>
                      </m:e>
                    </m:d>
                    <m:r>
                      <a:rPr lang="en-US" sz="20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((3,14,2,7)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4,5,7,5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)(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23)</m:t>
                    </m:r>
                  </m:oMath>
                </a14:m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Decrypt: </a:t>
                </a:r>
              </a:p>
              <a:p>
                <a:pPr lvl="1">
                  <a:lnSpc>
                    <a:spcPct val="9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11,21,12,10</m:t>
                            </m:r>
                          </m:e>
                        </m:d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 23)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</a:p>
              <a:p>
                <a:pPr lvl="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⇂</m:t>
                    </m:r>
                    <m:f>
                      <m:f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12</m:t>
                        </m:r>
                      </m:den>
                    </m:f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↿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2)=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(1,0,1,1)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28600" y="1669473"/>
                <a:ext cx="8534400" cy="4274127"/>
              </a:xfrm>
              <a:prstGeom prst="rect">
                <a:avLst/>
              </a:prstGeom>
              <a:blipFill>
                <a:blip r:embed="rId2"/>
                <a:stretch>
                  <a:fillRect l="-892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A6CB385D-208E-6B45-98DE-8508C639C59D}"/>
              </a:ext>
            </a:extLst>
          </p:cNvPr>
          <p:cNvSpPr txBox="1"/>
          <p:nvPr/>
        </p:nvSpPr>
        <p:spPr>
          <a:xfrm>
            <a:off x="703385" y="6324600"/>
            <a:ext cx="15408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+mn-lt"/>
              </a:rPr>
              <a:t>From Heiko </a:t>
            </a:r>
            <a:r>
              <a:rPr lang="en-US" sz="1200" dirty="0" err="1">
                <a:latin typeface="+mn-lt"/>
              </a:rPr>
              <a:t>Knopse</a:t>
            </a:r>
            <a:endParaRPr lang="en-US" sz="1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43627807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 bwMode="auto">
          <a:xfrm>
            <a:off x="7162800" y="6042924"/>
            <a:ext cx="1428750" cy="3429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50000"/>
              </a:spcBef>
              <a:spcAft>
                <a:spcPct val="0"/>
              </a:spcAft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rtl="0" eaLnBrk="0" fontAlgn="base" hangingPunct="0">
              <a:spcBef>
                <a:spcPct val="0"/>
              </a:spcBef>
              <a:spcAft>
                <a:spcPct val="0"/>
              </a:spcAft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2pPr>
            <a:lvl3pPr marL="685800" algn="l" rtl="0" eaLnBrk="0" fontAlgn="base" hangingPunct="0">
              <a:spcBef>
                <a:spcPct val="0"/>
              </a:spcBef>
              <a:spcAft>
                <a:spcPct val="0"/>
              </a:spcAft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3pPr>
            <a:lvl4pPr marL="1028700" algn="l" rtl="0" eaLnBrk="0" fontAlgn="base" hangingPunct="0">
              <a:spcBef>
                <a:spcPct val="0"/>
              </a:spcBef>
              <a:spcAft>
                <a:spcPct val="0"/>
              </a:spcAft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4pPr>
            <a:lvl5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990601" y="400050"/>
            <a:ext cx="6685347" cy="742950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LWE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90601" y="1638299"/>
                <a:ext cx="7315199" cy="40005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69056" tIns="34529" rIns="69056" bIns="34529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marL="0" indent="0">
                  <a:lnSpc>
                    <a:spcPct val="90000"/>
                  </a:lnSpc>
                  <a:buNone/>
                </a:pPr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Encrypt </a:t>
                </a: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(1,0,1,1)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, using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ker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(1,1,0,1,0,0,0,1)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sz="2000" i="1" kern="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⇂</m:t>
                    </m:r>
                    <m:f>
                      <m:f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23</m:t>
                        </m:r>
                      </m:num>
                      <m:den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↿</m:t>
                    </m:r>
                    <m:r>
                      <a:rPr lang="en-US" sz="2000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12,0,12,12</m:t>
                            </m:r>
                          </m:e>
                        </m:d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endParaRPr lang="en-US" sz="2000" i="1" kern="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90000"/>
                  </a:lnSpc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US" sz="2000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e>
                          <m:sup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+⇂</m:t>
                        </m:r>
                        <m:f>
                          <m:fPr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23</m:t>
                            </m:r>
                          </m:num>
                          <m:den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↿</m:t>
                        </m:r>
                      </m:e>
                    </m:d>
                    <m:r>
                      <a:rPr lang="en-US" sz="2000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((3,14,2,7)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(4,5,7,5)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)(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23)</m:t>
                    </m:r>
                  </m:oMath>
                </a14:m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Decrypt: </a:t>
                </a:r>
              </a:p>
              <a:p>
                <a:pPr lvl="1">
                  <a:lnSpc>
                    <a:spcPct val="9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11,21,12,10</m:t>
                            </m:r>
                          </m:e>
                        </m:d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 23)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</a:p>
              <a:p>
                <a:pPr lvl="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⇂</m:t>
                    </m:r>
                    <m:f>
                      <m:f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12</m:t>
                        </m:r>
                      </m:den>
                    </m:f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↿(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2)=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(1,0,1,1)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90601" y="1638299"/>
                <a:ext cx="7315199" cy="4000501"/>
              </a:xfrm>
              <a:prstGeom prst="rect">
                <a:avLst/>
              </a:prstGeom>
              <a:blipFill>
                <a:blip r:embed="rId2"/>
                <a:stretch>
                  <a:fillRect l="-1213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A6CB385D-208E-6B45-98DE-8508C639C59D}"/>
              </a:ext>
            </a:extLst>
          </p:cNvPr>
          <p:cNvSpPr txBox="1"/>
          <p:nvPr/>
        </p:nvSpPr>
        <p:spPr>
          <a:xfrm>
            <a:off x="1670539" y="5600701"/>
            <a:ext cx="17956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From Heiko </a:t>
            </a:r>
            <a:r>
              <a:rPr lang="en-US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Knopse</a:t>
            </a: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006824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9906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LWE/Ring-LWE parameters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E80448FB-E7AA-8841-925A-51728001AD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9100" y="4800600"/>
            <a:ext cx="8305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2400" kern="0" dirty="0">
                <a:latin typeface="Calibri" panose="020F0502020204030204" pitchFamily="34" charset="0"/>
                <a:cs typeface="Calibri" panose="020F0502020204030204" pitchFamily="34" charset="0"/>
              </a:rPr>
              <a:t>Ring-LWE cuts ciphertext by factor of 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D255910E-F3D1-A2AF-FCF4-C196412D7B5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7163528"/>
                  </p:ext>
                </p:extLst>
              </p:nvPr>
            </p:nvGraphicFramePr>
            <p:xfrm>
              <a:off x="647700" y="2697480"/>
              <a:ext cx="7772399" cy="1112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01918">
                      <a:extLst>
                        <a:ext uri="{9D8B030D-6E8A-4147-A177-3AD203B41FA5}">
                          <a16:colId xmlns:a16="http://schemas.microsoft.com/office/drawing/2014/main" val="1451327714"/>
                        </a:ext>
                      </a:extLst>
                    </a:gridCol>
                    <a:gridCol w="721150">
                      <a:extLst>
                        <a:ext uri="{9D8B030D-6E8A-4147-A177-3AD203B41FA5}">
                          <a16:colId xmlns:a16="http://schemas.microsoft.com/office/drawing/2014/main" val="344664658"/>
                        </a:ext>
                      </a:extLst>
                    </a:gridCol>
                    <a:gridCol w="961534">
                      <a:extLst>
                        <a:ext uri="{9D8B030D-6E8A-4147-A177-3AD203B41FA5}">
                          <a16:colId xmlns:a16="http://schemas.microsoft.com/office/drawing/2014/main" val="1065269126"/>
                        </a:ext>
                      </a:extLst>
                    </a:gridCol>
                    <a:gridCol w="801278">
                      <a:extLst>
                        <a:ext uri="{9D8B030D-6E8A-4147-A177-3AD203B41FA5}">
                          <a16:colId xmlns:a16="http://schemas.microsoft.com/office/drawing/2014/main" val="2043435748"/>
                        </a:ext>
                      </a:extLst>
                    </a:gridCol>
                    <a:gridCol w="1055284">
                      <a:extLst>
                        <a:ext uri="{9D8B030D-6E8A-4147-A177-3AD203B41FA5}">
                          <a16:colId xmlns:a16="http://schemas.microsoft.com/office/drawing/2014/main" val="2793952617"/>
                        </a:ext>
                      </a:extLst>
                    </a:gridCol>
                    <a:gridCol w="1165860">
                      <a:extLst>
                        <a:ext uri="{9D8B030D-6E8A-4147-A177-3AD203B41FA5}">
                          <a16:colId xmlns:a16="http://schemas.microsoft.com/office/drawing/2014/main" val="4003703430"/>
                        </a:ext>
                      </a:extLst>
                    </a:gridCol>
                    <a:gridCol w="1141476">
                      <a:extLst>
                        <a:ext uri="{9D8B030D-6E8A-4147-A177-3AD203B41FA5}">
                          <a16:colId xmlns:a16="http://schemas.microsoft.com/office/drawing/2014/main" val="277873934"/>
                        </a:ext>
                      </a:extLst>
                    </a:gridCol>
                    <a:gridCol w="723899">
                      <a:extLst>
                        <a:ext uri="{9D8B030D-6E8A-4147-A177-3AD203B41FA5}">
                          <a16:colId xmlns:a16="http://schemas.microsoft.com/office/drawing/2014/main" val="304759020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Level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q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P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P&amp;A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Exp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049669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Low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128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4093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8.87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2.9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5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7.4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5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3.8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8191587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High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320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4093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4.9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5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17.7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5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17.4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347228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D255910E-F3D1-A2AF-FCF4-C196412D7B5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7163528"/>
                  </p:ext>
                </p:extLst>
              </p:nvPr>
            </p:nvGraphicFramePr>
            <p:xfrm>
              <a:off x="647700" y="2697480"/>
              <a:ext cx="7772399" cy="1112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01918">
                      <a:extLst>
                        <a:ext uri="{9D8B030D-6E8A-4147-A177-3AD203B41FA5}">
                          <a16:colId xmlns:a16="http://schemas.microsoft.com/office/drawing/2014/main" val="1451327714"/>
                        </a:ext>
                      </a:extLst>
                    </a:gridCol>
                    <a:gridCol w="721150">
                      <a:extLst>
                        <a:ext uri="{9D8B030D-6E8A-4147-A177-3AD203B41FA5}">
                          <a16:colId xmlns:a16="http://schemas.microsoft.com/office/drawing/2014/main" val="344664658"/>
                        </a:ext>
                      </a:extLst>
                    </a:gridCol>
                    <a:gridCol w="961534">
                      <a:extLst>
                        <a:ext uri="{9D8B030D-6E8A-4147-A177-3AD203B41FA5}">
                          <a16:colId xmlns:a16="http://schemas.microsoft.com/office/drawing/2014/main" val="1065269126"/>
                        </a:ext>
                      </a:extLst>
                    </a:gridCol>
                    <a:gridCol w="801278">
                      <a:extLst>
                        <a:ext uri="{9D8B030D-6E8A-4147-A177-3AD203B41FA5}">
                          <a16:colId xmlns:a16="http://schemas.microsoft.com/office/drawing/2014/main" val="2043435748"/>
                        </a:ext>
                      </a:extLst>
                    </a:gridCol>
                    <a:gridCol w="1055284">
                      <a:extLst>
                        <a:ext uri="{9D8B030D-6E8A-4147-A177-3AD203B41FA5}">
                          <a16:colId xmlns:a16="http://schemas.microsoft.com/office/drawing/2014/main" val="2793952617"/>
                        </a:ext>
                      </a:extLst>
                    </a:gridCol>
                    <a:gridCol w="1165860">
                      <a:extLst>
                        <a:ext uri="{9D8B030D-6E8A-4147-A177-3AD203B41FA5}">
                          <a16:colId xmlns:a16="http://schemas.microsoft.com/office/drawing/2014/main" val="4003703430"/>
                        </a:ext>
                      </a:extLst>
                    </a:gridCol>
                    <a:gridCol w="1141476">
                      <a:extLst>
                        <a:ext uri="{9D8B030D-6E8A-4147-A177-3AD203B41FA5}">
                          <a16:colId xmlns:a16="http://schemas.microsoft.com/office/drawing/2014/main" val="277873934"/>
                        </a:ext>
                      </a:extLst>
                    </a:gridCol>
                    <a:gridCol w="723899">
                      <a:extLst>
                        <a:ext uri="{9D8B030D-6E8A-4147-A177-3AD203B41FA5}">
                          <a16:colId xmlns:a16="http://schemas.microsoft.com/office/drawing/2014/main" val="304759020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Level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q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P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P&amp;A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Exp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049669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Low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128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4093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8.87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50602" t="-103333" r="-291566" b="-1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06522" t="-103333" r="-163043" b="-1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17778" t="-103333" r="-66667" b="-1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8191587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High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320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4093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50602" t="-210345" r="-291566" b="-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06522" t="-210345" r="-163043" b="-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17778" t="-210345" r="-66667" b="-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347228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92180773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 bwMode="auto">
          <a:xfrm>
            <a:off x="7278493" y="6172200"/>
            <a:ext cx="1428750" cy="3429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50000"/>
              </a:spcBef>
              <a:spcAft>
                <a:spcPct val="0"/>
              </a:spcAft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rtl="0" eaLnBrk="0" fontAlgn="base" hangingPunct="0">
              <a:spcBef>
                <a:spcPct val="0"/>
              </a:spcBef>
              <a:spcAft>
                <a:spcPct val="0"/>
              </a:spcAft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2pPr>
            <a:lvl3pPr marL="685800" algn="l" rtl="0" eaLnBrk="0" fontAlgn="base" hangingPunct="0">
              <a:spcBef>
                <a:spcPct val="0"/>
              </a:spcBef>
              <a:spcAft>
                <a:spcPct val="0"/>
              </a:spcAft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3pPr>
            <a:lvl4pPr marL="1028700" algn="l" rtl="0" eaLnBrk="0" fontAlgn="base" hangingPunct="0">
              <a:spcBef>
                <a:spcPct val="0"/>
              </a:spcBef>
              <a:spcAft>
                <a:spcPct val="0"/>
              </a:spcAft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4pPr>
            <a:lvl5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1371600" y="304800"/>
            <a:ext cx="5829300" cy="742950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Ring-LWE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38200" y="2286000"/>
                <a:ext cx="7672138" cy="3124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69056" tIns="34529" rIns="69056" bIns="34529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Put </a:t>
                </a: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num>
                      <m:den>
                        <m:sSup>
                          <m:sSup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+1</m:t>
                        </m:r>
                      </m:den>
                    </m:f>
                    <m:r>
                      <a:rPr lang="en-US" sz="2000" i="1" ker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</a:t>
                </a: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generates ideal </a:t>
                </a: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corresponding to a </a:t>
                </a: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-</a:t>
                </a:r>
                <a:r>
                  <a:rPr lang="en-US" sz="2000" kern="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ary</a:t>
                </a: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ideal lattice.</a:t>
                </a:r>
              </a:p>
              <a:p>
                <a:pPr>
                  <a:lnSpc>
                    <a:spcPct val="90000"/>
                  </a:lnSpc>
                </a:pPr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Ring LWE: Given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and </a:t>
                </a: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𝑎𝑠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</m:t>
                    </m:r>
                    <m:r>
                      <a:rPr lang="en-US" sz="2000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2000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e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find </a:t>
                </a: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>
                  <a:lnSpc>
                    <a:spcPct val="90000"/>
                  </a:lnSpc>
                </a:pPr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Solving R-LWE is at least as hard as solving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𝐶𝑉𝑃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on arbitrary ideal lattices </a:t>
                </a:r>
              </a:p>
              <a:p>
                <a:pPr>
                  <a:lnSpc>
                    <a:spcPct val="90000"/>
                  </a:lnSpc>
                </a:pPr>
                <a:endParaRPr lang="en-US" sz="1800" kern="0" dirty="0"/>
              </a:p>
              <a:p>
                <a:pPr>
                  <a:lnSpc>
                    <a:spcPct val="90000"/>
                  </a:lnSpc>
                </a:pPr>
                <a:endParaRPr lang="en-US" sz="1800" kern="0" dirty="0"/>
              </a:p>
              <a:p>
                <a:pPr>
                  <a:lnSpc>
                    <a:spcPct val="90000"/>
                  </a:lnSpc>
                </a:pPr>
                <a:endParaRPr lang="en-US" sz="18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8200" y="2286000"/>
                <a:ext cx="7672138" cy="3124200"/>
              </a:xfrm>
              <a:prstGeom prst="rect">
                <a:avLst/>
              </a:prstGeom>
              <a:blipFill>
                <a:blip r:embed="rId2"/>
                <a:stretch>
                  <a:fillRect l="-1157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38850454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9906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NTRU Public Key System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09600" y="2286000"/>
                <a:ext cx="7772400" cy="3886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NTRU is a r</a:t>
                </a:r>
                <a:r>
                  <a:rPr lang="en-US" sz="2000" b="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ing lattice-based system.</a:t>
                </a: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num>
                      <m:den>
                        <m:sSup>
                          <m:sSup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sup>
                        </m:s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den>
                    </m:f>
                  </m:oMath>
                </a14:m>
                <a:r>
                  <a:rPr lang="en-US" sz="2000" b="0" kern="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num>
                      <m:den>
                        <m:sSup>
                          <m:sSupPr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sup>
                        </m:sSup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den>
                    </m:f>
                  </m:oMath>
                </a14:m>
                <a:r>
                  <a:rPr lang="en-US" sz="2000" b="0" kern="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num>
                      <m:den>
                        <m:sSup>
                          <m:sSupPr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sup>
                        </m:sSup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den>
                    </m:f>
                  </m:oMath>
                </a14:m>
                <a:endParaRPr lang="en-US" sz="2000" b="0" kern="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+…+</m:t>
                        </m:r>
                        <m:sSub>
                          <m:sSub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+…+</m:t>
                        </m:r>
                        <m:sSub>
                          <m:sSubPr>
                            <m:ctrlPr>
                              <a:rPr lang="en-US" sz="200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  <m:r>
                      <a:rPr lang="en-US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⨂</m:t>
                    </m:r>
                    <m:d>
                      <m:d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+…+</m:t>
                        </m:r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 (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nary>
                  </m:oMath>
                </a14:m>
                <a:endParaRPr lang="en-US" sz="2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𝒯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the set of “ternary” polynomials of degree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having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coefficients equal to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having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coefficients equal to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and remaining coefficients equal to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0.</m:t>
                    </m:r>
                  </m:oMath>
                </a14:m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Pick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prime and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ℕ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&gt;</m:t>
                    </m:r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6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09600" y="2286000"/>
                <a:ext cx="7772400" cy="3886200"/>
              </a:xfrm>
              <a:prstGeom prst="rect">
                <a:avLst/>
              </a:prstGeom>
              <a:blipFill>
                <a:blip r:embed="rId2"/>
                <a:stretch>
                  <a:fillRect l="-817" t="-1954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98050241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990600"/>
          </a:xfrm>
        </p:spPr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19100" y="2209800"/>
                <a:ext cx="8305800" cy="3124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2000" kern="0" dirty="0"/>
                  <a:t>Hermite Normal Form (HNF)</a:t>
                </a:r>
              </a:p>
              <a:p>
                <a:pPr marL="0" indent="0">
                  <a:lnSpc>
                    <a:spcPct val="90000"/>
                  </a:lnSpc>
                  <a:buNone/>
                </a:pPr>
                <a:endParaRPr lang="en-US" sz="2400" kern="0" dirty="0"/>
              </a:p>
              <a:p>
                <a:pPr marL="0" indent="0">
                  <a:lnSpc>
                    <a:spcPct val="9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400" i="1" kern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8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kern="0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&gt;</m:t>
                                </m:r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i="1" kern="0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≥0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&gt;0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≥0</m:t>
                                </m:r>
                              </m:e>
                              <m:e>
                                <m:r>
                                  <a:rPr lang="en-US" sz="2400" i="1" kern="0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&gt;0</m:t>
                                </m:r>
                              </m:e>
                              <m:e>
                                <m:r>
                                  <a:rPr lang="en-US" sz="2400" i="1" kern="0" smtClean="0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sz="2400" i="1" kern="0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≥0</m:t>
                                </m:r>
                              </m:e>
                              <m:e>
                                <m:r>
                                  <a:rPr lang="en-US" sz="24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≥0</m:t>
                                </m:r>
                              </m:e>
                              <m:e>
                                <m:r>
                                  <a:rPr lang="en-US" sz="24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≥0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≥0</m:t>
                                </m:r>
                              </m:e>
                              <m:e>
                                <m:r>
                                  <a:rPr lang="en-US" sz="24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≥0</m:t>
                                </m:r>
                              </m:e>
                              <m:e>
                                <m:r>
                                  <a:rPr lang="en-US" sz="24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≥0</m:t>
                                </m:r>
                              </m:e>
                              <m:e>
                                <m:r>
                                  <a:rPr lang="en-US" sz="2400" i="1" kern="0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&gt;0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19100" y="2209800"/>
                <a:ext cx="8305800" cy="3124200"/>
              </a:xfrm>
              <a:prstGeom prst="rect">
                <a:avLst/>
              </a:prstGeom>
              <a:blipFill>
                <a:blip r:embed="rId2"/>
                <a:stretch>
                  <a:fillRect l="-765" t="-2024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9610706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9906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NTRU Public Key System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53980" y="1600200"/>
                <a:ext cx="8001000" cy="474617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KeyGen</a:t>
                </a:r>
              </a:p>
              <a:p>
                <a:pPr lvl="1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Pick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 ∈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𝒯</m:t>
                    </m:r>
                    <m:d>
                      <m:d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+1,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</m:d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𝒯</m:t>
                    </m:r>
                    <m:d>
                      <m:d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</m:d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</a:t>
                </a:r>
              </a:p>
              <a:p>
                <a:pPr lvl="1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=1 </m:t>
                    </m:r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   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=1 </m:t>
                    </m:r>
                    <m:d>
                      <m:d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sz="1800" ker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800" b="0" i="0" kern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(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</a:t>
                </a:r>
              </a:p>
              <a:p>
                <a:pPr lvl="1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Public key is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private key is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Plaintext is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ciphertext is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</m:oMath>
                </a14:m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Encryption</a:t>
                </a:r>
              </a:p>
              <a:p>
                <a:pPr marL="857250" lvl="1" indent="-457200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Chose random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𝒯</m:t>
                    </m:r>
                    <m:d>
                      <m:d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</m:d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</a:t>
                </a:r>
              </a:p>
              <a:p>
                <a:pPr marL="857250" lvl="1" indent="-457200">
                  <a:lnSpc>
                    <a:spcPct val="90000"/>
                  </a:lnSpc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𝑝𝑟h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1800" b="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Decryption</a:t>
                </a:r>
              </a:p>
              <a:p>
                <a:pPr marL="800100" lvl="1" indent="-342900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Compute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𝑓𝑐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</m:oMath>
                </a14:m>
                <a:endParaRPr lang="en-US" sz="1800" b="0" kern="0" dirty="0">
                  <a:latin typeface="Calibri" panose="020F0502020204030204" pitchFamily="34" charset="0"/>
                </a:endParaRPr>
              </a:p>
              <a:p>
                <a:pPr marL="800100" lvl="1" indent="-342900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Plaintext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m:rPr>
                        <m:sty m:val="p"/>
                      </m:rPr>
                      <a:rPr lang="en-US" sz="1800" b="0" i="0" kern="0" smtClean="0">
                        <a:latin typeface="Cambria Math" panose="02040503050406030204" pitchFamily="18" charset="0"/>
                      </a:rPr>
                      <m:t>a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</a:t>
                </a:r>
              </a:p>
              <a:p>
                <a:pPr marL="800100" lvl="1" indent="-342900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Verify that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𝑓𝑐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𝑝𝑟h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𝑝𝑓𝑟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𝑓𝑚</m:t>
                    </m:r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𝑝𝑟𝑔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𝑓𝑚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53980" y="1600200"/>
                <a:ext cx="8001000" cy="4746171"/>
              </a:xfrm>
              <a:prstGeom prst="rect">
                <a:avLst/>
              </a:prstGeom>
              <a:blipFill>
                <a:blip r:embed="rId2"/>
                <a:stretch>
                  <a:fillRect l="-792" t="-1604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57745630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76200"/>
            <a:ext cx="7772400" cy="9906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NTRU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09600" y="2133600"/>
                <a:ext cx="7924800" cy="29718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=5,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=3,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=29,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=1,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</a:rPr>
                      <m:t>−1,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000" kern="0" dirty="0"/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−1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5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8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11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+13</m:t>
                    </m:r>
                  </m:oMath>
                </a14:m>
                <a:endParaRPr lang="en-US" sz="2000" kern="0" dirty="0"/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=8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2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11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+13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5 (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 29)</m:t>
                    </m:r>
                  </m:oMath>
                </a14:m>
                <a:endParaRPr lang="en-US" sz="2000" kern="0" dirty="0"/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sz="2000" i="1" kern="0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𝑝𝑟h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=8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</a:rPr>
                      <m:t>+2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1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25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20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+1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5 (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 29)</m:t>
                    </m:r>
                  </m:oMath>
                </a14:m>
                <a:endParaRPr lang="en-US" sz="2000" kern="0" dirty="0"/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𝑓𝑐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=−2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</a:rPr>
                      <m:t>+2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+1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 29)</m:t>
                    </m:r>
                  </m:oMath>
                </a14:m>
                <a:endParaRPr lang="en-US" sz="2000" kern="0" dirty="0"/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/>
                  <a:t>We check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𝑝𝑟𝑔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𝑓𝑚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kern="0" dirty="0"/>
                  <a:t> in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endParaRPr lang="en-US" sz="2000" kern="0" dirty="0"/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sz="2000" kern="0" dirty="0"/>
              </a:p>
              <a:p>
                <a:pPr>
                  <a:lnSpc>
                    <a:spcPct val="90000"/>
                  </a:lnSpc>
                </a:pPr>
                <a:endParaRPr lang="en-US" sz="18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09600" y="2133600"/>
                <a:ext cx="7924800" cy="2971800"/>
              </a:xfrm>
              <a:prstGeom prst="rect">
                <a:avLst/>
              </a:prstGeom>
              <a:blipFill>
                <a:blip r:embed="rId2"/>
                <a:stretch>
                  <a:fillRect l="-641" t="-426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BD281754-E1A4-AD4F-BD36-2968469DAFA6}"/>
              </a:ext>
            </a:extLst>
          </p:cNvPr>
          <p:cNvSpPr txBox="1"/>
          <p:nvPr/>
        </p:nvSpPr>
        <p:spPr>
          <a:xfrm>
            <a:off x="703385" y="6324600"/>
            <a:ext cx="15408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+mn-lt"/>
              </a:rPr>
              <a:t>From Heiko </a:t>
            </a:r>
            <a:r>
              <a:rPr lang="en-US" sz="1200" dirty="0" err="1">
                <a:latin typeface="+mn-lt"/>
              </a:rPr>
              <a:t>Knopse</a:t>
            </a:r>
            <a:endParaRPr lang="en-US" sz="1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09948794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114300" y="76200"/>
            <a:ext cx="8610600" cy="9906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Some NIST Round 3 entries 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E80448FB-E7AA-8841-925A-51728001AD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" y="1629358"/>
            <a:ext cx="4095009" cy="34760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800" dirty="0"/>
              <a:t>Public-Key Encryption/KEMs</a:t>
            </a:r>
          </a:p>
          <a:p>
            <a:pPr lvl="1"/>
            <a:r>
              <a:rPr lang="en-US" sz="1800" dirty="0"/>
              <a:t>Classic </a:t>
            </a:r>
            <a:r>
              <a:rPr lang="en-US" sz="1800" dirty="0" err="1"/>
              <a:t>McEliece</a:t>
            </a:r>
            <a:endParaRPr lang="en-US" sz="1800" dirty="0"/>
          </a:p>
          <a:p>
            <a:pPr lvl="1"/>
            <a:r>
              <a:rPr lang="en-US" sz="1800" dirty="0"/>
              <a:t>CRYSTALS-KYBER</a:t>
            </a:r>
          </a:p>
          <a:p>
            <a:pPr lvl="1"/>
            <a:r>
              <a:rPr lang="en-US" sz="1800" dirty="0"/>
              <a:t>NTRU</a:t>
            </a:r>
          </a:p>
          <a:p>
            <a:pPr lvl="1"/>
            <a:r>
              <a:rPr lang="en-US" sz="1800" dirty="0"/>
              <a:t>SABER</a:t>
            </a:r>
          </a:p>
          <a:p>
            <a:pPr indent="-285750"/>
            <a:r>
              <a:rPr lang="en-US" sz="1800" dirty="0"/>
              <a:t>Digital Signatures</a:t>
            </a:r>
          </a:p>
          <a:p>
            <a:pPr lvl="1"/>
            <a:r>
              <a:rPr lang="en-US" sz="1800" dirty="0"/>
              <a:t>CRYSTALS-DILITHIUM</a:t>
            </a:r>
          </a:p>
          <a:p>
            <a:pPr lvl="1"/>
            <a:r>
              <a:rPr lang="en-US" sz="1800" dirty="0"/>
              <a:t>FALCON</a:t>
            </a:r>
          </a:p>
          <a:p>
            <a:pPr lvl="1"/>
            <a:r>
              <a:rPr lang="en-US" sz="1800" dirty="0"/>
              <a:t>Rainbow</a:t>
            </a:r>
          </a:p>
          <a:p>
            <a:endParaRPr lang="en-US" sz="2000" dirty="0"/>
          </a:p>
          <a:p>
            <a:pPr>
              <a:lnSpc>
                <a:spcPct val="90000"/>
              </a:lnSpc>
            </a:pPr>
            <a:endParaRPr lang="en-US" sz="2400" kern="0" dirty="0"/>
          </a:p>
          <a:p>
            <a:pPr>
              <a:lnSpc>
                <a:spcPct val="90000"/>
              </a:lnSpc>
            </a:pPr>
            <a:endParaRPr lang="en-US" sz="2400" kern="0" dirty="0"/>
          </a:p>
        </p:txBody>
      </p:sp>
      <p:sp>
        <p:nvSpPr>
          <p:cNvPr id="8" name="AutoShape 7" descr="{\displaystyle n=6960,k=5413,t=119}">
            <a:extLst>
              <a:ext uri="{FF2B5EF4-FFF2-40B4-BE49-F238E27FC236}">
                <a16:creationId xmlns:a16="http://schemas.microsoft.com/office/drawing/2014/main" id="{86637895-8E92-3148-9B71-414C9410BE6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101975" y="79115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DF988997-E320-5B4D-AEA8-57888CD0A5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24696" y="1600200"/>
            <a:ext cx="4790704" cy="34760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800" dirty="0"/>
              <a:t>Public-Key Encryption/KEMs (Alternates)</a:t>
            </a:r>
          </a:p>
          <a:p>
            <a:pPr lvl="1"/>
            <a:r>
              <a:rPr lang="en-US" sz="1800" dirty="0"/>
              <a:t>BIKE;</a:t>
            </a:r>
          </a:p>
          <a:p>
            <a:pPr lvl="1"/>
            <a:r>
              <a:rPr lang="en-US" sz="1800" dirty="0" err="1"/>
              <a:t>FrodoKEM</a:t>
            </a:r>
            <a:endParaRPr lang="en-US" sz="1800" dirty="0"/>
          </a:p>
          <a:p>
            <a:pPr lvl="1"/>
            <a:r>
              <a:rPr lang="en-US" sz="1800" dirty="0"/>
              <a:t>HQC</a:t>
            </a:r>
          </a:p>
          <a:p>
            <a:pPr lvl="1"/>
            <a:r>
              <a:rPr lang="en-US" sz="1800" dirty="0"/>
              <a:t>NTRU Prime</a:t>
            </a:r>
          </a:p>
          <a:p>
            <a:pPr lvl="1"/>
            <a:r>
              <a:rPr lang="en-US" sz="1800" dirty="0"/>
              <a:t>SIKE</a:t>
            </a:r>
          </a:p>
          <a:p>
            <a:r>
              <a:rPr lang="en-US" sz="1800" dirty="0"/>
              <a:t>Digital Signatures</a:t>
            </a:r>
          </a:p>
          <a:p>
            <a:pPr lvl="1"/>
            <a:r>
              <a:rPr lang="en-US" sz="1800" dirty="0" err="1"/>
              <a:t>GeMSS</a:t>
            </a:r>
            <a:endParaRPr lang="en-US" sz="1800" dirty="0"/>
          </a:p>
          <a:p>
            <a:pPr lvl="1"/>
            <a:r>
              <a:rPr lang="en-US" sz="1800" dirty="0"/>
              <a:t>Picnic</a:t>
            </a:r>
          </a:p>
          <a:p>
            <a:pPr lvl="1"/>
            <a:r>
              <a:rPr lang="en-US" sz="1800" dirty="0"/>
              <a:t>SPHINCS+</a:t>
            </a:r>
            <a:br>
              <a:rPr lang="en-US" sz="1600" dirty="0"/>
            </a:br>
            <a:endParaRPr lang="en-US" sz="1600" dirty="0"/>
          </a:p>
          <a:p>
            <a:endParaRPr lang="en-US" sz="2000" dirty="0"/>
          </a:p>
          <a:p>
            <a:pPr>
              <a:lnSpc>
                <a:spcPct val="90000"/>
              </a:lnSpc>
            </a:pPr>
            <a:endParaRPr lang="en-US" sz="2400" kern="0" dirty="0"/>
          </a:p>
          <a:p>
            <a:pPr>
              <a:lnSpc>
                <a:spcPct val="90000"/>
              </a:lnSpc>
            </a:pPr>
            <a:endParaRPr lang="en-US" sz="2400" kern="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822014A-0DDF-05FC-7174-34F37E70DFB1}"/>
              </a:ext>
            </a:extLst>
          </p:cNvPr>
          <p:cNvSpPr txBox="1"/>
          <p:nvPr/>
        </p:nvSpPr>
        <p:spPr>
          <a:xfrm>
            <a:off x="381000" y="5410200"/>
            <a:ext cx="777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Winner: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Dilithium (signing), Kyber (key-encapsulation) </a:t>
            </a:r>
          </a:p>
        </p:txBody>
      </p:sp>
    </p:spTree>
    <p:extLst>
      <p:ext uri="{BB962C8B-B14F-4D97-AF65-F5344CB8AC3E}">
        <p14:creationId xmlns:p14="http://schemas.microsoft.com/office/powerpoint/2010/main" val="1111159837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577785" y="138555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Some common features of Dilithium and Kyber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381000" y="1600200"/>
                <a:ext cx="8382000" cy="47244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Ring is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ℤ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/(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+1)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in both cases</a:t>
                </a: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=3329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for </a:t>
                </a:r>
                <a:r>
                  <a:rPr lang="en-US" sz="1800" dirty="0" err="1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Kyber</a:t>
                </a:r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e>
                      <m: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23</m:t>
                        </m:r>
                      </m:sup>
                    </m:sSup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e>
                      <m: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13</m:t>
                        </m:r>
                      </m:sup>
                    </m:sSup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+1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=8380417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for Dilithium</a:t>
                </a: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So, the same modular arithmetic we all grew up with.</a:t>
                </a: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For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=3329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there is a primitive (and hence 128 primitive) 256</a:t>
                </a:r>
                <a:r>
                  <a:rPr lang="en-US" sz="2000" baseline="30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th</a:t>
                </a: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roots of unity (You are not expected to understand this).</a:t>
                </a:r>
              </a:p>
              <a:p>
                <a:pPr marL="815579" lvl="2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As a result,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p>
                    </m:sSup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+1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factors into coprime 128 quadratics </a:t>
                </a:r>
              </a:p>
              <a:p>
                <a:pPr marL="815579" lvl="2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Allows us to perform a “Number Theory Transform” that turns convolution into pointwise multiplication for ring operations giving a nice speedup</a:t>
                </a: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For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=8380417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there is a primitive (and hence 256 primitive) 512th roots of unity </a:t>
                </a:r>
              </a:p>
              <a:p>
                <a:pPr marL="7143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As a result,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p>
                    </m:sSup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+1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factors into coprime 256 linear polys </a:t>
                </a:r>
              </a:p>
              <a:p>
                <a:pPr marL="815579" lvl="2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Allows us to perform a “Number Theory Transform” that turns convolution into pointwise multiplication for ring operations giving a nice speedup</a:t>
                </a:r>
              </a:p>
              <a:p>
                <a:pPr marL="7104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endParaRPr lang="en-US" sz="24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Arial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381000" y="1600200"/>
                <a:ext cx="8382000" cy="4724400"/>
              </a:xfrm>
              <a:prstGeom prst="rect">
                <a:avLst/>
              </a:prstGeom>
              <a:blipFill>
                <a:blip r:embed="rId2"/>
                <a:stretch>
                  <a:fillRect l="-1664" t="-1609" r="-1967" b="-40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804896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433763" y="62355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Useful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533400" y="1752600"/>
                <a:ext cx="8153400" cy="42672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b="0" i="1" dirty="0">
                    <a:solidFill>
                      <a:schemeClr val="tx1"/>
                    </a:solidFill>
                    <a:latin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&gt;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p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</m:sup>
                    </m:sSup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≥0</m:t>
                    </m:r>
                  </m:oMath>
                </a14:m>
                <a:endParaRPr lang="en-US" sz="2000" b="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𝑚𝑜𝑑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±</m:t>
                        </m:r>
                      </m:sup>
                    </m:sSup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e>
                    </m:d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Arial"/>
                    <a:cs typeface="Calibri" panose="020F0502020204030204" pitchFamily="34" charset="0"/>
                    <a:sym typeface="Arial"/>
                  </a:rPr>
                  <a:t> </a:t>
                </a: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means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den>
                    </m:f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′≤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if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is even;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′≤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if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is odd</a:t>
                </a:r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b="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𝑑𝑒𝑐𝑜𝑚𝑝𝑜𝑠𝑒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𝛼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e>
                    </m:d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𝑚𝑜𝑑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±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𝛼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</a:t>
                </a:r>
                <a:r>
                  <a:rPr lang="en-US" sz="2000" b="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</m:sup>
                    </m:sSup>
                    <m: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==(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−1)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87438" lvl="2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=0 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−1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else</a:t>
                </a:r>
              </a:p>
              <a:p>
                <a:pPr marL="1087438" lvl="2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+</m:t>
                            </m:r>
                          </m:sup>
                        </m:s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𝛼</m:t>
                        </m:r>
                      </m:den>
                    </m:f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533400" y="1752600"/>
                <a:ext cx="8153400" cy="4267200"/>
              </a:xfrm>
              <a:prstGeom prst="rect">
                <a:avLst/>
              </a:prstGeom>
              <a:blipFill>
                <a:blip r:embed="rId2"/>
                <a:stretch>
                  <a:fillRect l="-1713" t="-17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658517"/>
      </p:ext>
    </p:extLst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393570" y="138555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Useful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305637" y="1752600"/>
                <a:ext cx="8457363" cy="41148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𝑙𝑜𝑤𝑏𝑖𝑡𝑠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𝛼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𝑑𝑒𝑐𝑜𝑚𝑝𝑜𝑠𝑒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𝛼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h𝑖𝑔h𝑏𝑖𝑡𝑠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𝛼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𝑑𝑒𝑐𝑜𝑚𝑝𝑜𝑠𝑒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𝛼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𝑝𝑜𝑤𝑒𝑟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2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𝑟𝑜𝑢𝑛𝑑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e>
                    </m:d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</m:sup>
                    </m:sSup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sSup>
                      <m:s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p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+</m:t>
                            </m:r>
                          </m:sup>
                        </m:s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 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𝑚𝑜𝑑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±</m:t>
                        </m:r>
                      </m:sup>
                    </m:sSup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p>
                      <m:s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sup>
                    </m:sSup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f>
                      <m:f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p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+</m:t>
                            </m:r>
                          </m:sup>
                        </m:s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e>
                          <m:sup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</m:sup>
                        </m:sSup>
                      </m:den>
                    </m:f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305637" y="1752600"/>
                <a:ext cx="8457363" cy="4114800"/>
              </a:xfrm>
              <a:prstGeom prst="rect">
                <a:avLst/>
              </a:prstGeom>
              <a:blipFill>
                <a:blip r:embed="rId2"/>
                <a:stretch>
                  <a:fillRect l="-1649" t="-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461716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299776" y="76200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Examples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304800" y="1600200"/>
                <a:ext cx="8534400" cy="4572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𝑑𝑒𝑐𝑜𝑚𝑝𝑜𝑠𝑒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𝛼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examples (second shows roundoff edge case)</a:t>
                </a:r>
              </a:p>
              <a:p>
                <a:pPr lvl="1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304800" y="1600200"/>
                <a:ext cx="8534400" cy="457200"/>
              </a:xfrm>
              <a:prstGeom prst="rect">
                <a:avLst/>
              </a:prstGeom>
              <a:blipFill>
                <a:blip r:embed="rId2"/>
                <a:stretch>
                  <a:fillRect l="-1488" t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D6E2032C-D5CC-E303-828A-9915E03F9B5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37660322"/>
                  </p:ext>
                </p:extLst>
              </p:nvPr>
            </p:nvGraphicFramePr>
            <p:xfrm>
              <a:off x="609600" y="2209800"/>
              <a:ext cx="7633221" cy="212680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86257">
                      <a:extLst>
                        <a:ext uri="{9D8B030D-6E8A-4147-A177-3AD203B41FA5}">
                          <a16:colId xmlns:a16="http://schemas.microsoft.com/office/drawing/2014/main" val="1533206756"/>
                        </a:ext>
                      </a:extLst>
                    </a:gridCol>
                    <a:gridCol w="918743">
                      <a:extLst>
                        <a:ext uri="{9D8B030D-6E8A-4147-A177-3AD203B41FA5}">
                          <a16:colId xmlns:a16="http://schemas.microsoft.com/office/drawing/2014/main" val="1266223407"/>
                        </a:ext>
                      </a:extLst>
                    </a:gridCol>
                    <a:gridCol w="699021">
                      <a:extLst>
                        <a:ext uri="{9D8B030D-6E8A-4147-A177-3AD203B41FA5}">
                          <a16:colId xmlns:a16="http://schemas.microsoft.com/office/drawing/2014/main" val="1863041920"/>
                        </a:ext>
                      </a:extLst>
                    </a:gridCol>
                    <a:gridCol w="1676400">
                      <a:extLst>
                        <a:ext uri="{9D8B030D-6E8A-4147-A177-3AD203B41FA5}">
                          <a16:colId xmlns:a16="http://schemas.microsoft.com/office/drawing/2014/main" val="641911029"/>
                        </a:ext>
                      </a:extLst>
                    </a:gridCol>
                    <a:gridCol w="1832949">
                      <a:extLst>
                        <a:ext uri="{9D8B030D-6E8A-4147-A177-3AD203B41FA5}">
                          <a16:colId xmlns:a16="http://schemas.microsoft.com/office/drawing/2014/main" val="3135885596"/>
                        </a:ext>
                      </a:extLst>
                    </a:gridCol>
                    <a:gridCol w="803193">
                      <a:extLst>
                        <a:ext uri="{9D8B030D-6E8A-4147-A177-3AD203B41FA5}">
                          <a16:colId xmlns:a16="http://schemas.microsoft.com/office/drawing/2014/main" val="3805361640"/>
                        </a:ext>
                      </a:extLst>
                    </a:gridCol>
                    <a:gridCol w="716658">
                      <a:extLst>
                        <a:ext uri="{9D8B030D-6E8A-4147-A177-3AD203B41FA5}">
                          <a16:colId xmlns:a16="http://schemas.microsoft.com/office/drawing/2014/main" val="122546869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𝒒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𝜶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𝒓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𝒓</m:t>
                                </m:r>
                                <m:r>
                                  <a:rPr lang="en-US" b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p>
                                  <m:sSupPr>
                                    <m:ctrlP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𝒎𝒐𝒅</m:t>
                                    </m:r>
                                  </m:e>
                                  <m:sup>
                                    <m:r>
                                      <a:rPr lang="en-US" b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±</m:t>
                                    </m:r>
                                  </m:sup>
                                </m:sSup>
                                <m:r>
                                  <a:rPr lang="en-US" b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𝜶</m:t>
                                </m:r>
                                <m:r>
                                  <a:rPr lang="en-US" b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𝐫</m:t>
                                </m:r>
                                <m:r>
                                  <a:rPr lang="en-US" b="1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𝒓</m:t>
                                </m:r>
                                <m:r>
                                  <a:rPr lang="en-US" b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p>
                                  <m:sSupPr>
                                    <m:ctrlP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𝒎𝒐𝒅</m:t>
                                    </m:r>
                                  </m:e>
                                  <m:sup>
                                    <m:r>
                                      <a:rPr lang="en-US" b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±</m:t>
                                    </m:r>
                                  </m:sup>
                                </m:sSup>
                                <m:r>
                                  <a:rPr lang="en-US" b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𝜶</m:t>
                                </m:r>
                                <m:r>
                                  <a:rPr lang="en-US" b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pPr algn="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en-US" b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en-US" b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5041314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7783614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9637647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3329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5464525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3329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3523119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D6E2032C-D5CC-E303-828A-9915E03F9B5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37660322"/>
                  </p:ext>
                </p:extLst>
              </p:nvPr>
            </p:nvGraphicFramePr>
            <p:xfrm>
              <a:off x="609600" y="2209800"/>
              <a:ext cx="7633221" cy="212680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86257">
                      <a:extLst>
                        <a:ext uri="{9D8B030D-6E8A-4147-A177-3AD203B41FA5}">
                          <a16:colId xmlns:a16="http://schemas.microsoft.com/office/drawing/2014/main" val="1533206756"/>
                        </a:ext>
                      </a:extLst>
                    </a:gridCol>
                    <a:gridCol w="918743">
                      <a:extLst>
                        <a:ext uri="{9D8B030D-6E8A-4147-A177-3AD203B41FA5}">
                          <a16:colId xmlns:a16="http://schemas.microsoft.com/office/drawing/2014/main" val="1266223407"/>
                        </a:ext>
                      </a:extLst>
                    </a:gridCol>
                    <a:gridCol w="699021">
                      <a:extLst>
                        <a:ext uri="{9D8B030D-6E8A-4147-A177-3AD203B41FA5}">
                          <a16:colId xmlns:a16="http://schemas.microsoft.com/office/drawing/2014/main" val="1863041920"/>
                        </a:ext>
                      </a:extLst>
                    </a:gridCol>
                    <a:gridCol w="1676400">
                      <a:extLst>
                        <a:ext uri="{9D8B030D-6E8A-4147-A177-3AD203B41FA5}">
                          <a16:colId xmlns:a16="http://schemas.microsoft.com/office/drawing/2014/main" val="641911029"/>
                        </a:ext>
                      </a:extLst>
                    </a:gridCol>
                    <a:gridCol w="1832949">
                      <a:extLst>
                        <a:ext uri="{9D8B030D-6E8A-4147-A177-3AD203B41FA5}">
                          <a16:colId xmlns:a16="http://schemas.microsoft.com/office/drawing/2014/main" val="3135885596"/>
                        </a:ext>
                      </a:extLst>
                    </a:gridCol>
                    <a:gridCol w="803193">
                      <a:extLst>
                        <a:ext uri="{9D8B030D-6E8A-4147-A177-3AD203B41FA5}">
                          <a16:colId xmlns:a16="http://schemas.microsoft.com/office/drawing/2014/main" val="3805361640"/>
                        </a:ext>
                      </a:extLst>
                    </a:gridCol>
                    <a:gridCol w="716658">
                      <a:extLst>
                        <a:ext uri="{9D8B030D-6E8A-4147-A177-3AD203B41FA5}">
                          <a16:colId xmlns:a16="http://schemas.microsoft.com/office/drawing/2014/main" val="1225468695"/>
                        </a:ext>
                      </a:extLst>
                    </a:gridCol>
                  </a:tblGrid>
                  <a:tr h="64344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282" t="-1961" r="-674359" b="-2431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9722" t="-1961" r="-630556" b="-2431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74545" t="-1961" r="-725455" b="-2431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54887" t="-1961" r="-200000" b="-2431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35417" t="-1961" r="-84722" b="-2431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766667" t="-1961" r="-93651" b="-2431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957895" t="-1961" r="-3509" b="-24313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5041314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7783614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9637647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3329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5464525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3329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3523119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769535468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453023" y="214755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SHAKE-256/SHAKE-128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609599" y="1981200"/>
                <a:ext cx="7831853" cy="44958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𝑣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𝑆𝐻𝐴𝐾𝐸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256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𝑣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</m:d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𝐻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128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𝑣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</m:d>
                    <m: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𝑆𝐻𝐴𝐾𝐸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128</m:t>
                    </m:r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𝑣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</m:d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𝑅𝐴𝑊𝑆𝐻𝐴𝐾𝐸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256(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𝐽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𝐾𝐸𝐶𝐶𝐴𝐾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512</m:t>
                        </m:r>
                      </m:e>
                    </m:d>
                    <m:d>
                      <m:dPr>
                        <m:endChr m:val="|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𝐽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|11,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𝑆𝐻𝐴𝐾𝐸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256(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𝑀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𝑅𝐴𝑊𝑆𝐻𝐴𝐾𝐸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256</m:t>
                    </m:r>
                    <m:d>
                      <m:dPr>
                        <m:endChr m:val="|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𝑀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|11,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𝑅𝐴𝑊𝑆𝐻𝐴𝐾𝐸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128(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𝐽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𝐾𝐸𝐶𝐶𝐴𝐾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e>
                    </m:d>
                    <m:d>
                      <m:dPr>
                        <m:endChr m:val="|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𝐽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11,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𝑆𝐻𝐴𝐾𝐸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128(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𝑀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𝑅𝐴𝑊𝑆𝐻𝐴𝐾𝐸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128</m:t>
                    </m:r>
                    <m:d>
                      <m:dPr>
                        <m:endChr m:val="|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𝑀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|11,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No</a:t>
                </a: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te</a:t>
                </a: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𝑆𝐻𝐴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3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𝑀</m:t>
                        </m:r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𝐾𝐸𝐶𝐶𝐴𝐾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512</m:t>
                        </m:r>
                      </m:e>
                    </m:d>
                    <m:d>
                      <m:dPr>
                        <m:endChr m:val="|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𝑀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11,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256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𝑆𝐻𝐴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3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512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𝑀</m:t>
                        </m:r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𝐾𝐸𝐶𝐶𝐴𝐾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1024</m:t>
                        </m:r>
                      </m:e>
                    </m:d>
                    <m:d>
                      <m:dPr>
                        <m:endChr m:val="|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𝑀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11,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1024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609599" y="1981200"/>
                <a:ext cx="7831853" cy="4495800"/>
              </a:xfrm>
              <a:prstGeom prst="rect">
                <a:avLst/>
              </a:prstGeom>
              <a:blipFill>
                <a:blip r:embed="rId2"/>
                <a:stretch>
                  <a:fillRect l="-1783" t="-8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81538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685800" y="1905000"/>
                <a:ext cx="7988430" cy="39624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=3329,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</m:t>
                    </m:r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−1=</m:t>
                    </m:r>
                    <m:sSup>
                      <m:sSupPr>
                        <m:ctrlP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e>
                      <m:sup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8</m:t>
                        </m:r>
                      </m:sup>
                    </m:sSup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∙13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ℤ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has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a</m:t>
                    </m:r>
                    <m: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primitive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256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𝑡h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root of unity 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𝜁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=17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is a primitive root)  but no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512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root of unity, so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+1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factors into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128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coprime quadratic factors of the form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𝜉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17</m:t>
                        </m:r>
                      </m:e>
                      <m:sup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128</m:t>
                        </m:r>
                      </m:sup>
                    </m:sSup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=−1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.  </a:t>
                </a: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+1= </m:t>
                    </m:r>
                    <m:nary>
                      <m:naryPr>
                        <m:chr m:val="∏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</m:t>
                        </m:r>
                      </m:sub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127</m:t>
                        </m:r>
                      </m:sup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(</m:t>
                        </m:r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p>
                        </m:s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𝜁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2∙</m:t>
                            </m:r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𝑏𝑖𝑡𝑟𝑒𝑣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7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𝑘</m:t>
                                </m:r>
                              </m:e>
                            </m:d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+1</m:t>
                            </m:r>
                          </m:sup>
                        </m:s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. </a:t>
                </a: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𝑏𝑖𝑡𝑟𝑒𝑣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7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</m:e>
                    </m:d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reverses the bit order in a 7-bit byte,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p>
                    </m:sSup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+1=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p>
                        </m:s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−17</m:t>
                        </m:r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p>
                        </m:s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sSup>
                          <m:sSupPr>
                            <m:ctrlPr>
                              <a:rPr lang="en-US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17</m:t>
                            </m:r>
                          </m:e>
                          <m:sup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129</m:t>
                            </m:r>
                          </m:sup>
                        </m:sSup>
                      </m:e>
                    </m:d>
                    <m:r>
                      <a:rPr lang="en-US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…∙</m:t>
                    </m:r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p>
                        </m:s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sSup>
                          <m:sSupPr>
                            <m:ctrlPr>
                              <a:rPr lang="en-US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17</m:t>
                            </m:r>
                          </m:e>
                          <m:sup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255</m:t>
                            </m:r>
                          </m:sup>
                        </m:sSup>
                      </m:e>
                    </m:d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=8380417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𝜁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=1753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is a primitive 512</a:t>
                </a:r>
                <a:r>
                  <a:rPr lang="en-US" sz="2000" baseline="30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th</a:t>
                </a: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root of unity, </a:t>
                </a:r>
              </a:p>
              <a:p>
                <a:pPr marL="1227138" lvl="3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p</m:t>
                    </m:r>
                    <m: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−1=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13</m:t>
                            </m:r>
                          </m:sup>
                        </m:s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(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10</m:t>
                        </m:r>
                      </m:sup>
                    </m:sSup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1)=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13</m:t>
                        </m:r>
                      </m:sup>
                    </m:sSup>
                    <m:r>
                      <a:rPr 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3∙11∙31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Because of this, an analog of the Chinese remainder theorem holds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𝑝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(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)</m:t>
                        </m:r>
                      </m:num>
                      <m:den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256</m:t>
                            </m:r>
                          </m:sup>
                        </m:s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+1</m:t>
                        </m:r>
                      </m:den>
                    </m:f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685800" y="1905000"/>
                <a:ext cx="7988430" cy="3962400"/>
              </a:xfrm>
              <a:prstGeom prst="rect">
                <a:avLst/>
              </a:prstGeom>
              <a:blipFill>
                <a:blip r:embed="rId2"/>
                <a:stretch>
                  <a:fillRect l="-1746" t="-1917" r="-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802FD5B-06F0-3E29-35E7-AA2116231E34}"/>
              </a:ext>
            </a:extLst>
          </p:cNvPr>
          <p:cNvSpPr txBox="1">
            <a:spLocks/>
          </p:cNvSpPr>
          <p:nvPr/>
        </p:nvSpPr>
        <p:spPr>
          <a:xfrm>
            <a:off x="533400" y="158262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Number Theory Transform (NTT)</a:t>
            </a:r>
          </a:p>
        </p:txBody>
      </p:sp>
    </p:spTree>
    <p:extLst>
      <p:ext uri="{BB962C8B-B14F-4D97-AF65-F5344CB8AC3E}">
        <p14:creationId xmlns:p14="http://schemas.microsoft.com/office/powerpoint/2010/main" val="4107735146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7B3A82-3CCB-23FD-92C7-52AA917D36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CD7F0B2C-E84D-61CD-8684-828A81AA46A5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425385" y="1981200"/>
                <a:ext cx="8293230" cy="44196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: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→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𝑇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↦</m:t>
                    </m:r>
                    <m:acc>
                      <m:accPr>
                        <m:chr m:val="̂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acc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𝑇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nary>
                      <m:naryPr>
                        <m:chr m:val="∏"/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255</m:t>
                        </m:r>
                      </m:sup>
                      <m:e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𝑞</m:t>
                            </m:r>
                          </m:sub>
                        </m:sSub>
                      </m:e>
                    </m:nary>
                  </m:oMath>
                </a14:m>
                <a:endParaRPr lang="en-US" sz="200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</a:t>
                </a:r>
                <a:r>
                  <a:rPr lang="en-US" sz="2000" b="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</m:sSub>
                  </m:oMath>
                </a14:m>
                <a:endParaRPr lang="en-US" sz="20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acc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nary>
                      <m:naryPr>
                        <m:chr m:val="∏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</m:t>
                        </m:r>
                      </m:sub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511</m:t>
                        </m:r>
                      </m:sup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 </m:t>
                        </m:r>
                        <m:d>
                          <m:d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𝑚𝑜𝑑</m:t>
                            </m:r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 </m:t>
                            </m:r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𝑥</m:t>
                            </m:r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pPr>
                              <m:e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𝜁</m:t>
                                </m:r>
                              </m:e>
                              <m:sup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2</m:t>
                                </m:r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𝑖</m:t>
                                </m:r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+1</m:t>
                                </m:r>
                              </m:sup>
                            </m:sSup>
                          </m:e>
                        </m:d>
                      </m:e>
                    </m:nary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𝜁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=1753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so each element in the vector is just an element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ℤ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</m:sSub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𝑎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+…+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511</m:t>
                        </m:r>
                      </m:sub>
                    </m:sSub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255</m:t>
                        </m:r>
                      </m:sup>
                    </m:sSup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</m:acc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𝑎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𝑎</m:t>
                    </m:r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…,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𝑎</m:t>
                    </m:r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127</m:t>
                            </m:r>
                          </m:sub>
                        </m:sSub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𝑎</m:t>
                    </m:r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127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</m:sub>
                    </m:sSub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p>
                      <m:sSupPr>
                        <m:ctrlP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𝜁</m:t>
                        </m:r>
                      </m:e>
                      <m:sup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+128</m:t>
                        </m:r>
                      </m:sup>
                    </m:sSup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Multiplication is then pointwise</a:t>
                </a:r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CD7F0B2C-E84D-61CD-8684-828A81AA46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425385" y="1981200"/>
                <a:ext cx="8293230" cy="4419600"/>
              </a:xfrm>
              <a:prstGeom prst="rect">
                <a:avLst/>
              </a:prstGeom>
              <a:blipFill>
                <a:blip r:embed="rId2"/>
                <a:stretch>
                  <a:fillRect l="-1529" t="-11175" r="-1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58D1571-0F5F-6B26-60E5-081FF8581A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2A176F7-2CB1-377E-DC99-C2FDEF2294BA}"/>
              </a:ext>
            </a:extLst>
          </p:cNvPr>
          <p:cNvSpPr txBox="1">
            <a:spLocks/>
          </p:cNvSpPr>
          <p:nvPr/>
        </p:nvSpPr>
        <p:spPr>
          <a:xfrm>
            <a:off x="533400" y="158262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NTT for </a:t>
            </a:r>
            <a:r>
              <a:rPr lang="en-US" b="0" kern="0" dirty="0" err="1">
                <a:latin typeface="Calibri" panose="020F0502020204030204" pitchFamily="34" charset="0"/>
                <a:cs typeface="Calibri" panose="020F0502020204030204" pitchFamily="34" charset="0"/>
              </a:rPr>
              <a:t>DIlithium</a:t>
            </a:r>
            <a:endParaRPr lang="en-US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2393852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9906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Minkowski’s Theorem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04800" y="1617133"/>
                <a:ext cx="8534400" cy="51054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Let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be a lattice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suppose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⊆ 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a convex, centrally symmetric region.  If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𝑣𝑜𝑙</m:t>
                    </m:r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&gt; 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0" kern="0" smtClean="0">
                        <a:latin typeface="Cambria Math" panose="02040503050406030204" pitchFamily="18" charset="0"/>
                      </a:rPr>
                      <m:t>det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⁡(</m:t>
                    </m:r>
                    <m:r>
                      <m:rPr>
                        <m:sty m:val="p"/>
                      </m:rPr>
                      <a:rPr lang="el-GR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) then S has a non-zero lattice point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marL="400050" lvl="1" indent="0">
                  <a:lnSpc>
                    <a:spcPct val="90000"/>
                  </a:lnSpc>
                  <a:buNone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Suppose first that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the simple lattice generated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, … </m:t>
                    </m:r>
                    <m:sSub>
                      <m:sSub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Represent a point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as</a:t>
                </a:r>
                <a14:m>
                  <m:oMath xmlns:m="http://schemas.openxmlformats.org/officeDocument/2006/math"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800" b="0" i="0" kern="0" smtClean="0">
                        <a:latin typeface="Cambria Math" panose="02040503050406030204" pitchFamily="18" charset="0"/>
                      </a:rPr>
                      <m:t>r</m:t>
                    </m:r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kern="0">
                            <a:latin typeface="Cambria Math" panose="02040503050406030204" pitchFamily="18" charset="0"/>
                          </a:rPr>
                          <m:t> …,</m:t>
                        </m:r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≤1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for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Define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kern="0">
                            <a:latin typeface="Cambria Math" panose="02040503050406030204" pitchFamily="18" charset="0"/>
                          </a:rPr>
                          <m:t> …,</m:t>
                        </m:r>
                        <m:sSub>
                          <m:sSubPr>
                            <m:ctrlPr>
                              <a:rPr lang="en-US" sz="180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∩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=∅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𝑣𝑜𝑙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)=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𝑣𝑜𝑙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)+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𝑣𝑜𝑙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So, if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has the property that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∀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then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𝑣𝑜𝑙</m:t>
                    </m:r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𝑣𝑜𝑙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Note that 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</a:rPr>
                      <m:t>𝑣𝑜𝑙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sz="1800" i="1" ker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So, if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</a:rPr>
                      <m:t>𝑣𝑜𝑙</m:t>
                    </m:r>
                    <m:d>
                      <m:d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&gt;1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there are at least two points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(1)</m:t>
                        </m:r>
                      </m:sup>
                    </m:sSup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b="0" i="1" kern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sup>
                            <m:d>
                              <m:dPr>
                                <m:ctrlPr>
                                  <a:rPr lang="en-US" sz="1800" b="0" i="1" kern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  <m:sup>
                            <m:d>
                              <m:d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0" kern="0" smtClean="0">
                            <a:latin typeface="Cambria Math" panose="02040503050406030204" pitchFamily="18" charset="0"/>
                          </a:rPr>
                          <m:t> …,</m:t>
                        </m:r>
                        <m:sSup>
                          <m:sSup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  <m:sup>
                            <m:d>
                              <m:d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b="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sup>
                            <m:d>
                              <m:d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  <m:sup>
                            <m:d>
                              <m:d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kern="0">
                            <a:latin typeface="Cambria Math" panose="02040503050406030204" pitchFamily="18" charset="0"/>
                          </a:rPr>
                          <m:t> …,</m:t>
                        </m:r>
                        <m:sSup>
                          <m:sSup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  <m:sup>
                            <m:d>
                              <m:d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where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  <m:sup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  <m:sup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for some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Since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centrally symmetric, </a:t>
                </a:r>
                <a14:m>
                  <m:oMath xmlns:m="http://schemas.openxmlformats.org/officeDocument/2006/math"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, −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d>
                          <m:dPr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p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  <m:r>
                      <a:rPr lang="en-US" sz="18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;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finally, note that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0 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(1)</m:t>
                        </m:r>
                      </m:sup>
                    </m:sSup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8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Similarly, if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</a:rPr>
                      <m:t>𝑣𝑜𝑙</m:t>
                    </m:r>
                    <m:d>
                      <m:d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sz="1800" kern="0">
                        <a:latin typeface="Cambria Math" panose="02040503050406030204" pitchFamily="18" charset="0"/>
                      </a:rPr>
                      <m:t>&gt;</m:t>
                    </m:r>
                    <m:sSup>
                      <m:sSup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there are at least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points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,  1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with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</a:rPr>
                      <m:t>0 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for at least two, say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all corresponding coordinates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sup>
                    </m:sSup>
                    <m:r>
                      <a:rPr lang="en-US" sz="1800" ker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are equal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 2</m:t>
                        </m:r>
                      </m:e>
                    </m:d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Thus, </a:t>
                </a:r>
                <a14:m>
                  <m:oMath xmlns:m="http://schemas.openxmlformats.org/officeDocument/2006/math"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f>
                      <m:f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d>
                          </m:sup>
                        </m:sSup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But since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convex,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d>
                          </m:sup>
                        </m:sSup>
                      </m:num>
                      <m:den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So, the result holds for the simple lattice. Suppose now that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is genetated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 … 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put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=[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 … 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dirty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1800" b="0" i="1" kern="0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800" b="0" i="1" kern="0" dirty="0" smtClean="0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sz="1800" b="0" i="1" kern="0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1800" b="0" i="1" kern="0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sz="1800" b="0" i="1" kern="0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kern="0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kern="0" dirty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800" b="0" i="1" kern="0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1800" b="0" i="0" kern="0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so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𝑣𝑜𝑙</m:t>
                    </m:r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l-GR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Λ</m:t>
                            </m:r>
                          </m:e>
                          <m:sup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𝑣𝑜𝑙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l-GR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1800" b="0" i="0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det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⁡(</m:t>
                        </m:r>
                        <m:r>
                          <m:rPr>
                            <m:sty m:val="p"/>
                          </m:rPr>
                          <a:rPr lang="el-GR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the simple lattice result thus implies the general theorem.</a:t>
                </a:r>
              </a:p>
              <a:p>
                <a:pPr marL="400050" lvl="1" indent="0">
                  <a:lnSpc>
                    <a:spcPct val="90000"/>
                  </a:lnSpc>
                  <a:buNone/>
                </a:pPr>
                <a:endParaRPr lang="en-US" sz="1800" b="0" kern="0" dirty="0"/>
              </a:p>
              <a:p>
                <a:pPr marL="400050" lvl="1" indent="0">
                  <a:lnSpc>
                    <a:spcPct val="90000"/>
                  </a:lnSpc>
                  <a:buNone/>
                </a:pPr>
                <a:endParaRPr lang="en-US" sz="1800" kern="0" dirty="0"/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04800" y="1617133"/>
                <a:ext cx="8534400" cy="5105400"/>
              </a:xfrm>
              <a:prstGeom prst="rect">
                <a:avLst/>
              </a:prstGeom>
              <a:blipFill>
                <a:blip r:embed="rId2"/>
                <a:stretch>
                  <a:fillRect l="-744" t="-1489" r="-1190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6623677"/>
      </p:ext>
    </p:extLst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304801" y="304800"/>
            <a:ext cx="8382000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Dilithium template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228600" y="1524000"/>
                <a:ext cx="4571999" cy="34290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Gen</a:t>
                </a:r>
              </a:p>
              <a:p>
                <a:pPr marL="714375" lvl="1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𝑨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←</m:t>
                    </m:r>
                    <m:sSubSup>
                      <m:sSubSup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sub>
                      <m:sup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×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</m:t>
                        </m:r>
                      </m:sup>
                    </m:sSubSup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𝒔</m:t>
                            </m:r>
                          </m:e>
                          <m:sub>
                            <m:r>
                              <a:rPr lang="en-US" sz="1800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𝟏</m:t>
                            </m:r>
                          </m:sub>
                        </m:sSub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sSub>
                          <m:sSubPr>
                            <m:ctrlPr>
                              <a:rPr lang="en-US" sz="1800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𝒔</m:t>
                            </m:r>
                          </m:e>
                          <m:sub>
                            <m:r>
                              <a:rPr lang="en-US" sz="1800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𝟐</m:t>
                            </m:r>
                          </m:sub>
                        </m:sSub>
                      </m:e>
                    </m:d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←</m:t>
                    </m:r>
                    <m:sSubSup>
                      <m:sSubSup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</m:t>
                        </m:r>
                      </m:e>
                      <m:sub>
                        <m:r>
                          <a:rPr lang="el-GR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</m:sub>
                      <m:sup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</m:t>
                        </m:r>
                      </m:sup>
                    </m:sSubSup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×</m:t>
                    </m:r>
                    <m:sSubSup>
                      <m:sSubSup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</m:sub>
                      <m:sup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</m:sup>
                    </m:sSubSup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𝒕</m:t>
                    </m:r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𝑨</m:t>
                    </m:r>
                    <m:sSub>
                      <m:sSubPr>
                        <m:ctrlP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𝒔</m:t>
                        </m:r>
                      </m:e>
                      <m:sub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𝟏</m:t>
                        </m:r>
                      </m:sub>
                    </m:sSub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𝒔</m:t>
                        </m:r>
                      </m:e>
                      <m:sub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𝟐</m:t>
                        </m:r>
                      </m:sub>
                    </m:sSub>
                  </m:oMath>
                </a14:m>
                <a:endParaRPr lang="en-US" sz="1800" b="1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𝑝𝑘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𝑨</m:t>
                        </m:r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𝒕</m:t>
                        </m:r>
                      </m:e>
                    </m:d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𝑠𝑘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𝑨</m:t>
                        </m:r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𝒕</m:t>
                        </m:r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sz="1800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𝒔</m:t>
                            </m:r>
                          </m:e>
                          <m:sub>
                            <m:r>
                              <a:rPr lang="en-US" sz="1800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𝟏</m:t>
                            </m:r>
                          </m:sub>
                        </m:sSub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sz="1800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𝒔</m:t>
                            </m:r>
                          </m:e>
                          <m:sub>
                            <m:r>
                              <a:rPr lang="en-US" sz="1800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𝟐</m:t>
                            </m:r>
                          </m:sub>
                        </m:sSub>
                      </m:e>
                    </m:d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b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</a:br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Verify(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𝑝𝑘</m:t>
                    </m:r>
                    <m:r>
                      <a:rPr lang="en-US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𝑀</m:t>
                    </m:r>
                    <m:r>
                      <a:rPr lang="en-US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𝜎</m:t>
                    </m:r>
                    <m:r>
                      <a:rPr lang="en-US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=(</m:t>
                    </m:r>
                    <m:r>
                      <a:rPr lang="en-US" b="1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𝒛</m:t>
                    </m:r>
                    <m:r>
                      <a:rPr lang="en-US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 </m:t>
                    </m:r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7143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𝒘</m:t>
                        </m:r>
                      </m:e>
                      <m:sub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𝟏</m:t>
                        </m:r>
                      </m:sub>
                      <m:sup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bSup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h𝑖𝑔h𝑏𝑖𝑡𝑠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𝑨𝒛</m:t>
                    </m:r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𝒕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2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18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𝑧</m:t>
                            </m:r>
                          </m:e>
                        </m:d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</m:e>
                      <m:sub>
                        <m:r>
                          <a:rPr lang="en-US" sz="180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∞</m:t>
                        </m:r>
                      </m:sub>
                    </m:sSub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∧</m:t>
                    </m:r>
                  </m:oMath>
                </a14:m>
                <a:endParaRPr lang="en-US" sz="1800" b="0" i="1" dirty="0">
                  <a:solidFill>
                    <a:srgbClr val="535353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𝑐</m:t>
                      </m:r>
                      <m:r>
                        <a:rPr lang="en-US" sz="1800" b="0" i="1" smtClean="0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==</m:t>
                      </m:r>
                      <m:r>
                        <a:rPr lang="en-US" sz="1800" b="0" i="1" smtClean="0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𝐻</m:t>
                      </m:r>
                      <m:r>
                        <a:rPr lang="en-US" sz="1800" b="0" i="1" smtClean="0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(</m:t>
                      </m:r>
                      <m:r>
                        <a:rPr lang="en-US" sz="1800" b="0" i="1" smtClean="0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𝑀</m:t>
                      </m:r>
                      <m:r>
                        <a:rPr lang="en-US" sz="1800" b="0" i="1" smtClean="0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||</m:t>
                      </m:r>
                      <m:sSubSup>
                        <m:sSubSupPr>
                          <m:ctrlPr>
                            <a:rPr lang="en-US" sz="1800" b="1" i="1">
                              <a:solidFill>
                                <a:srgbClr val="535353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bSupPr>
                        <m:e>
                          <m:r>
                            <a:rPr lang="en-US" sz="1800" b="1" i="1">
                              <a:solidFill>
                                <a:srgbClr val="535353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𝒘</m:t>
                          </m:r>
                        </m:e>
                        <m:sub>
                          <m:r>
                            <a:rPr lang="en-US" sz="1800" b="1" i="1">
                              <a:solidFill>
                                <a:srgbClr val="535353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𝟏</m:t>
                          </m:r>
                        </m:sub>
                        <m:sup>
                          <m:r>
                            <a:rPr lang="en-US" sz="1800" b="1" i="1">
                              <a:solidFill>
                                <a:srgbClr val="535353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′</m:t>
                          </m:r>
                        </m:sup>
                      </m:sSubSup>
                      <m:r>
                        <a:rPr lang="en-US" sz="1800" b="1" i="1" smtClean="0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)</m:t>
                      </m:r>
                    </m:oMath>
                  </m:oMathPara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228600" y="1524000"/>
                <a:ext cx="4571999" cy="3429000"/>
              </a:xfrm>
              <a:prstGeom prst="rect">
                <a:avLst/>
              </a:prstGeom>
              <a:blipFill>
                <a:blip r:embed="rId2"/>
                <a:stretch>
                  <a:fillRect l="-2778" t="-22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6B4019E-2895-F405-0829-8F84F00388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7">
                <a:extLst>
                  <a:ext uri="{FF2B5EF4-FFF2-40B4-BE49-F238E27FC236}">
                    <a16:creationId xmlns:a16="http://schemas.microsoft.com/office/drawing/2014/main" id="{67603A31-A6F6-F26B-D20C-8A19180BC29D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4114800" y="1676400"/>
                <a:ext cx="4953000" cy="41910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Sign(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𝑠𝑘</m:t>
                    </m:r>
                    <m:r>
                      <a:rPr lang="en-US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7143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z=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⊥</m:t>
                    </m:r>
                  </m:oMath>
                </a14:m>
                <a:endParaRPr lang="en-US" sz="1800" dirty="0">
                  <a:solidFill>
                    <a:srgbClr val="535353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while 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==⊥</m:t>
                    </m:r>
                  </m:oMath>
                </a14:m>
                <a:endParaRPr lang="en-US" sz="1800" dirty="0">
                  <a:solidFill>
                    <a:srgbClr val="535353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𝒚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←</m:t>
                    </m:r>
                    <m:sSubSup>
                      <m:sSubSup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</m:t>
                        </m:r>
                      </m:e>
                      <m:sub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b>
                      <m:sup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</m:t>
                        </m:r>
                      </m:sup>
                    </m:sSubSup>
                  </m:oMath>
                </a14:m>
                <a:endParaRPr lang="en-US" sz="1800" dirty="0">
                  <a:solidFill>
                    <a:srgbClr val="535353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𝒘</m:t>
                        </m:r>
                      </m:e>
                      <m:sub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𝟏</m:t>
                        </m:r>
                      </m:sub>
                    </m:sSub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h𝑖𝑔h𝑏𝑖𝑡𝑠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𝐴𝑦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,2</m:t>
                    </m:r>
                    <m:sSub>
                      <m:sSubPr>
                        <m:ctrlP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rgbClr val="535353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𝐵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60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𝑀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sSub>
                      <m:sSubPr>
                        <m:ctrlP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  <m:sub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rgbClr val="535353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// </a:t>
                </a: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view</a:t>
                </a:r>
                <a:r>
                  <a:rPr lang="en-US" sz="1800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c </a:t>
                </a: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as polynomial in</a:t>
                </a:r>
                <a:r>
                  <a:rPr lang="en-US" sz="1800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sub>
                    </m:sSub>
                  </m:oMath>
                </a14:m>
                <a:endParaRPr lang="en-US" sz="1800" dirty="0">
                  <a:solidFill>
                    <a:srgbClr val="535353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𝒛</m:t>
                    </m:r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𝒚</m:t>
                    </m:r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𝒄</m:t>
                    </m:r>
                    <m:sSub>
                      <m:sSubPr>
                        <m:ctrlP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𝒔</m:t>
                        </m:r>
                      </m:e>
                      <m:sub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𝟏</m:t>
                        </m:r>
                      </m:sub>
                    </m:sSub>
                  </m:oMath>
                </a14:m>
                <a:endParaRPr lang="en-US" sz="1800" b="1" dirty="0">
                  <a:solidFill>
                    <a:srgbClr val="535353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b="1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if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1800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800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𝒛</m:t>
                            </m:r>
                          </m:e>
                        </m:d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</m:e>
                      <m:sub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∞</m:t>
                        </m:r>
                      </m:sub>
                    </m:sSub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</m:t>
                    </m:r>
                    <m:sSub>
                      <m:sSubPr>
                        <m:ctrlP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∨</m:t>
                    </m:r>
                  </m:oMath>
                </a14:m>
                <a:endParaRPr lang="en-US" sz="1800" b="0" i="1" dirty="0">
                  <a:solidFill>
                    <a:srgbClr val="535353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5" indent="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53535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53535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|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solidFill>
                                    <a:srgbClr val="535353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535353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𝑙𝑜𝑤𝑏𝑖𝑡𝑠</m:t>
                              </m:r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rgbClr val="535353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solidFill>
                                        <a:srgbClr val="535353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  <m:t>𝐴𝑦</m:t>
                                  </m:r>
                                  <m:r>
                                    <a:rPr lang="en-US" i="1">
                                      <a:solidFill>
                                        <a:srgbClr val="535353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535353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  <a:sym typeface="Arial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535353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  <a:sym typeface="Arial"/>
                                        </a:rPr>
                                        <m:t>𝑐𝑠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535353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  <a:sym typeface="Arial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solidFill>
                                        <a:srgbClr val="535353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solidFill>
                                        <a:srgbClr val="535353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  <m:t>2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535353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  <a:sym typeface="Arial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535353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  <a:sym typeface="Arial"/>
                                        </a:rPr>
                                        <m:t>𝛾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535353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  <a:sym typeface="Arial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  <m:r>
                            <a:rPr lang="en-US" b="0" i="1" smtClean="0">
                              <a:solidFill>
                                <a:srgbClr val="535353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|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53535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∞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≥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535353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53535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𝛾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535353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−</m:t>
                      </m:r>
                      <m:r>
                        <a:rPr lang="en-US" i="1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𝛽</m:t>
                      </m:r>
                    </m:oMath>
                  </m:oMathPara>
                </a14:m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1227138" lvl="3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z=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⊥</m:t>
                    </m:r>
                  </m:oMath>
                </a14:m>
                <a:endParaRPr lang="en-US" sz="1800" dirty="0">
                  <a:solidFill>
                    <a:srgbClr val="535353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sz="180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𝜎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=(</m:t>
                    </m:r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𝒛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rgbClr val="535353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3" name="Content Placeholder 7">
                <a:extLst>
                  <a:ext uri="{FF2B5EF4-FFF2-40B4-BE49-F238E27FC236}">
                    <a16:creationId xmlns:a16="http://schemas.microsoft.com/office/drawing/2014/main" id="{67603A31-A6F6-F26B-D20C-8A19180BC2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4114800" y="1676400"/>
                <a:ext cx="4953000" cy="4191000"/>
              </a:xfrm>
              <a:prstGeom prst="rect">
                <a:avLst/>
              </a:prstGeom>
              <a:blipFill>
                <a:blip r:embed="rId3"/>
                <a:stretch>
                  <a:fillRect l="-2558" t="-1813" r="-7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7ADEFEF-21E4-1E47-673D-72C22F6F3F39}"/>
                  </a:ext>
                </a:extLst>
              </p:cNvPr>
              <p:cNvSpPr txBox="1"/>
              <p:nvPr/>
            </p:nvSpPr>
            <p:spPr>
              <a:xfrm>
                <a:off x="228600" y="5634036"/>
                <a:ext cx="4648200" cy="6905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For real </a:t>
                </a:r>
                <a:r>
                  <a:rPr lang="en-US" sz="20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Dilithium</a:t>
                </a: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𝑘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=5,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𝑙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=4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7ADEFEF-21E4-1E47-673D-72C22F6F3F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5634036"/>
                <a:ext cx="4648200" cy="690564"/>
              </a:xfrm>
              <a:prstGeom prst="rect">
                <a:avLst/>
              </a:prstGeom>
              <a:blipFill>
                <a:blip r:embed="rId4"/>
                <a:stretch>
                  <a:fillRect l="-3552" t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4241024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8167F6-0F00-57A4-D3E5-D1585E82A2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116C940B-EF7B-4C9E-6CE5-84FEB8DC0366}"/>
              </a:ext>
            </a:extLst>
          </p:cNvPr>
          <p:cNvSpPr txBox="1">
            <a:spLocks/>
          </p:cNvSpPr>
          <p:nvPr/>
        </p:nvSpPr>
        <p:spPr>
          <a:xfrm>
            <a:off x="304801" y="76200"/>
            <a:ext cx="8382000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Dilithium security argument -1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AAF18CDC-F8E7-0276-991F-8AE493C1C948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304800" y="1219200"/>
                <a:ext cx="8763000" cy="51816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𝜂</m:t>
                    </m:r>
                    <m:r>
                      <a:rPr lang="en-US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=5</m:t>
                    </m:r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r>
                          <a:rPr lang="en-US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  <m:r>
                          <a:rPr lang="en-US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num>
                      <m:den>
                        <m:r>
                          <a:rPr lang="en-US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16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sub>
                    </m:sSub>
                    <m:r>
                      <a:rPr lang="en-US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𝑞</m:t>
                            </m:r>
                          </m:sub>
                        </m:sSub>
                        <m:r>
                          <a:rPr lang="en-US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[</m:t>
                        </m:r>
                        <m:r>
                          <a:rPr lang="en-US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  <m:r>
                          <a:rPr lang="en-US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]</m:t>
                        </m:r>
                      </m:num>
                      <m:den>
                        <m:sSup>
                          <m:sSupPr>
                            <m:ctrlPr>
                              <a:rPr lang="en-US" b="0" i="1" dirty="0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dirty="0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256</m:t>
                            </m:r>
                          </m:sup>
                        </m:sSup>
                        <m:r>
                          <a:rPr lang="en-US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+1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23</m:t>
                        </m:r>
                      </m:sup>
                    </m:sSup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13</m:t>
                        </m:r>
                      </m:sup>
                    </m:sSup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+1</m:t>
                    </m:r>
                    <m:r>
                      <a:rPr lang="en-US" b="0" i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</m:oMath>
                </a14:m>
                <a:endParaRPr lang="en-US" b="0" i="0" dirty="0">
                  <a:solidFill>
                    <a:srgbClr val="535353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b="0" dirty="0">
                    <a:solidFill>
                      <a:srgbClr val="535353"/>
                    </a:solidFill>
                    <a:cs typeface="Calibri" panose="020F0502020204030204" pitchFamily="34" charset="0"/>
                    <a:sym typeface="Arial"/>
                  </a:rPr>
                  <a:t>    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−1=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13</m:t>
                        </m:r>
                      </m:sup>
                    </m:sSup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∙3∙11∙31</m:t>
                    </m:r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=5,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=4</m:t>
                    </m:r>
                  </m:oMath>
                </a14:m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𝑨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←</m:t>
                    </m:r>
                    <m:sSubSup>
                      <m:sSubSup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×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</m:t>
                        </m:r>
                      </m:sup>
                    </m:sSubSup>
                  </m:oMath>
                </a14:m>
                <a:r>
                  <a:rPr lang="en-US" b="0" i="0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𝒔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𝟏</m:t>
                            </m:r>
                          </m:sub>
                        </m:sSub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sSub>
                          <m:sSubPr>
                            <m:ctrlPr>
                              <a:rPr lang="en-US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𝒔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𝟐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←</m:t>
                    </m:r>
                    <m:sSubSup>
                      <m:sSubSup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</m:t>
                        </m:r>
                      </m:e>
                      <m:sub>
                        <m:r>
                          <a:rPr lang="el-GR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</m:t>
                        </m:r>
                      </m:sup>
                    </m:sSubSup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×</m:t>
                    </m:r>
                    <m:sSubSup>
                      <m:sSubSup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</m:sup>
                    </m:sSubSup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𝒕</m:t>
                    </m:r>
                    <m:r>
                      <a:rPr lang="en-US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𝑨</m:t>
                    </m:r>
                    <m:sSub>
                      <m:sSubPr>
                        <m:ctrlP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𝒔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𝟏</m:t>
                        </m:r>
                      </m:sub>
                    </m:sSub>
                    <m:r>
                      <a:rPr lang="en-US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𝒔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b="1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𝑝𝑘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𝑨</m:t>
                        </m:r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𝒕</m:t>
                        </m:r>
                      </m:e>
                    </m:d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𝑠𝑘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𝑨</m:t>
                        </m:r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𝒕</m:t>
                        </m:r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𝒔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𝟏</m:t>
                            </m:r>
                          </m:sub>
                        </m:sSub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𝒔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𝟐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sub>
                    </m:sSub>
                  </m:oMath>
                </a14:m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𝒚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←</m:t>
                    </m:r>
                    <m:sSubSup>
                      <m:sSubSup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b>
                      <m:sup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</m:t>
                        </m:r>
                      </m:sup>
                    </m:sSubSup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𝒘</m:t>
                        </m:r>
                      </m:e>
                      <m:sub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𝟏</m:t>
                        </m:r>
                      </m:sub>
                    </m:sSub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h𝑖𝑔h𝑏𝑖𝑡𝑠</m:t>
                        </m:r>
                      </m:e>
                      <m:sub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r>
                      <a:rPr lang="en-US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𝒚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dirty="0">
                  <a:solidFill>
                    <a:srgbClr val="535353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Write coefficients of </a:t>
                </a:r>
                <a14:m>
                  <m:oMath xmlns:m="http://schemas.openxmlformats.org/officeDocument/2006/math">
                    <m:r>
                      <a:rPr lang="en-US" sz="1800" b="1" i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𝐰</m:t>
                    </m:r>
                    <m:r>
                      <a:rPr lang="en-US" sz="1800" b="0" i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r>
                      <a:rPr lang="en-US" sz="1800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𝒚</m:t>
                    </m:r>
                  </m:oMath>
                </a14:m>
                <a:r>
                  <a:rPr lang="en-US" sz="1800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as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𝒘</m:t>
                        </m:r>
                      </m:e>
                      <m:sup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[</m:t>
                        </m:r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]</m:t>
                        </m:r>
                      </m:sup>
                    </m:sSup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</m:e>
                    </m:d>
                    <m:sSubSup>
                      <m:sSubSup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𝒘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sz="18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𝑖</m:t>
                            </m:r>
                          </m:e>
                        </m:d>
                      </m:sup>
                    </m:sSubSup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Sup>
                      <m:sSubSup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𝒘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  <m:sup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[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]</m:t>
                        </m:r>
                      </m:sup>
                    </m:sSubSup>
                  </m:oMath>
                </a14:m>
                <a:endParaRPr lang="en-US" sz="1800" dirty="0">
                  <a:solidFill>
                    <a:srgbClr val="535353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𝒘</m:t>
                        </m:r>
                      </m:e>
                      <m:sub>
                        <m:r>
                          <a:rPr lang="en-US" sz="1800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𝟏</m:t>
                        </m:r>
                      </m:sub>
                    </m:sSub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h𝑖𝑔h𝑏𝑖𝑡𝑠</m:t>
                        </m:r>
                      </m:e>
                      <m:sub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sSub>
                          <m:sSubPr>
                            <m:ctrlPr>
                              <a:rPr lang="en-US" sz="18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r>
                      <a:rPr lang="en-US" sz="1800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𝒚</m:t>
                    </m:r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800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then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1800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𝒘</m:t>
                        </m:r>
                      </m:e>
                      <m:sub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  <m:sup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[</m:t>
                        </m:r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]</m:t>
                        </m:r>
                      </m:sup>
                    </m:sSubSup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</m:oMath>
                </a14:m>
                <a:endParaRPr lang="en-US" sz="1800" dirty="0">
                  <a:solidFill>
                    <a:srgbClr val="535353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𝒄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b>
                      <m:sSub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𝐵</m:t>
                        </m:r>
                      </m:e>
                      <m:sub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60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𝒄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𝑀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</m:t>
                    </m:r>
                    <m:d>
                      <m:dPr>
                        <m:begChr m:val="|"/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.</m:t>
                    </m:r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</a:t>
                </a:r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Set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𝑚𝑎𝑥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)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[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]</m:t>
                        </m:r>
                      </m:sup>
                    </m:sSup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.  </a:t>
                </a:r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Then</a:t>
                </a:r>
                <a:r>
                  <a:rPr lang="en-US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  <m:r>
                      <a:rPr lang="en-US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≤60</m:t>
                    </m:r>
                    <m:r>
                      <a:rPr lang="en-US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𝜂</m:t>
                    </m:r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  <a:p>
                <a:pPr marL="342900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Set  </a:t>
                </a:r>
                <a14:m>
                  <m:oMath xmlns:m="http://schemas.openxmlformats.org/officeDocument/2006/math">
                    <m:r>
                      <a:rPr lang="en-US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𝒛</m:t>
                    </m:r>
                    <m:r>
                      <a:rPr lang="en-US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𝒚</m:t>
                    </m:r>
                    <m:r>
                      <a:rPr lang="en-US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𝒄</m:t>
                    </m:r>
                    <m:sSub>
                      <m:sSubPr>
                        <m:ctrlP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𝒔</m:t>
                        </m:r>
                      </m:e>
                      <m:sub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if any coefficient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&gt;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reject and start over.</a:t>
                </a:r>
              </a:p>
              <a:p>
                <a:pPr marL="342900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If any coefficient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𝑙𝑜𝑤𝑏𝑖𝑡𝑠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𝒛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𝒕</m:t>
                        </m:r>
                      </m:e>
                    </m:d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&gt;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reject and start over.</a:t>
                </a: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Note: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r>
                      <a:rPr lang="en-US" sz="1800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𝒛</m:t>
                    </m:r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𝒕</m:t>
                    </m:r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𝒚</m:t>
                    </m:r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sSub>
                      <m:sSubPr>
                        <m:ctrlP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𝒔</m:t>
                        </m:r>
                      </m:e>
                      <m:sub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𝟐</m:t>
                        </m:r>
                      </m:sub>
                    </m:sSub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coefficients of 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𝒛</m:t>
                    </m:r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</m:t>
                    </m:r>
                    <m:sSub>
                      <m:sSubPr>
                        <m:ctrlP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</m:oMath>
                </a14:m>
                <a:r>
                  <a:rPr lang="en-US" sz="1800" b="1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coefficients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𝑙𝑜𝑤𝑏𝑖𝑡𝑠</m:t>
                        </m:r>
                      </m:e>
                      <m:sub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sSub>
                          <m:sSubPr>
                            <m:ctrlPr>
                              <a:rPr lang="en-US" sz="18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  <m:r>
                          <a:rPr lang="en-US" sz="1800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𝒛</m:t>
                        </m:r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r>
                          <a:rPr lang="en-US" sz="1800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𝒕</m:t>
                        </m:r>
                      </m:e>
                    </m:d>
                    <m:r>
                      <a:rPr lang="en-US" sz="180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</m:t>
                    </m:r>
                    <m:sSub>
                      <m:sSubPr>
                        <m:ctrlP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</m:oMath>
                </a14:m>
                <a:endParaRPr lang="en-US" sz="1800" b="1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Signature is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𝜎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=(</m:t>
                    </m:r>
                    <m:r>
                      <a:rPr lang="en-US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𝒛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b>
                      <m:sSubPr>
                        <m:ctrlP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𝐵</m:t>
                        </m:r>
                      </m:e>
                      <m:sub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60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is ensured by </a:t>
                </a:r>
                <a:r>
                  <a:rPr lang="en-US" sz="1800" dirty="0" err="1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SampleInBall</a:t>
                </a: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in the final algorithm.</a:t>
                </a:r>
              </a:p>
              <a:p>
                <a:pPr marL="742950" lvl="1" indent="-28575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Parameters chosen so that expected rejections in steps 4 and 5 is between 4 and 7</a:t>
                </a:r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</a:t>
                </a:r>
                <a:b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</a:br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AAF18CDC-F8E7-0276-991F-8AE493C1C9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304800" y="1219200"/>
                <a:ext cx="8763000" cy="5181600"/>
              </a:xfrm>
              <a:prstGeom prst="rect">
                <a:avLst/>
              </a:prstGeom>
              <a:blipFill>
                <a:blip r:embed="rId2"/>
                <a:stretch>
                  <a:fillRect l="-15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5A766F5-1FD3-050B-EC39-9D6CBDD82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040744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2BA628-45A2-5734-FC4C-40B542B29A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76DCF3DE-F0C6-2335-A66A-4DEFD37FFCA2}"/>
              </a:ext>
            </a:extLst>
          </p:cNvPr>
          <p:cNvSpPr txBox="1">
            <a:spLocks/>
          </p:cNvSpPr>
          <p:nvPr/>
        </p:nvSpPr>
        <p:spPr>
          <a:xfrm>
            <a:off x="304801" y="228600"/>
            <a:ext cx="8382000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Dilithium security argument - 2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0EB71C31-03FE-F9B5-1AA3-F28D423F1344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266701" y="1905000"/>
                <a:ext cx="8458199" cy="36576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Verification</a:t>
                </a:r>
              </a:p>
              <a:p>
                <a:pPr marL="342900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r>
                      <a:rPr lang="en-US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𝒛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𝒕</m:t>
                    </m:r>
                    <m:r>
                      <a:rPr lang="en-US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r>
                      <a:rPr lang="en-US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𝒚</m:t>
                    </m:r>
                    <m:r>
                      <a:rPr lang="en-US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sSub>
                      <m:sSubPr>
                        <m:ctrlP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𝒔</m:t>
                        </m:r>
                      </m:e>
                      <m:sub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𝟐</m:t>
                        </m:r>
                      </m:sub>
                    </m:sSub>
                  </m:oMath>
                </a14:m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To show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h𝑖𝑔h𝑏𝑖𝑡𝑠</m:t>
                        </m:r>
                      </m:e>
                      <m:sub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𝒛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𝒕</m:t>
                        </m:r>
                      </m:e>
                    </m:d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</m:oMath>
                </a14:m>
                <a:r>
                  <a:rPr lang="en-US" dirty="0">
                    <a:solidFill>
                      <a:srgbClr val="535353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h𝑖𝑔h𝑏𝑖𝑡𝑠</m:t>
                        </m:r>
                      </m:e>
                      <m:sub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𝒚</m:t>
                        </m:r>
                      </m:e>
                    </m:d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we need only show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h𝑖𝑔h𝑏𝑖𝑡𝑠</m:t>
                        </m:r>
                      </m:e>
                      <m:sub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𝒚</m:t>
                        </m:r>
                      </m:e>
                    </m:d>
                    <m:r>
                      <a:rPr lang="en-US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h𝑖𝑔h𝑏𝑖𝑡𝑠</m:t>
                        </m:r>
                      </m:e>
                      <m:sub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𝒚</m:t>
                        </m:r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sSub>
                          <m:sSubPr>
                            <m:ctrlPr>
                              <a:rPr lang="en-US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𝒔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𝟐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  <a:p>
                <a:pPr marL="8001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This follows because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18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𝑙𝑜𝑤𝑏𝑖𝑡𝑠</m:t>
                                </m:r>
                              </m:e>
                              <m:sub>
                                <m:r>
                                  <a:rPr lang="en-US" sz="1800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2</m:t>
                                </m:r>
                                <m:sSub>
                                  <m:sSubPr>
                                    <m:ctrlPr>
                                      <a:rPr lang="en-US" sz="1800" i="1">
                                        <a:solidFill>
                                          <a:srgbClr val="535353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  <a:sym typeface="Arial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solidFill>
                                          <a:srgbClr val="535353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  <a:sym typeface="Arial"/>
                                      </a:rPr>
                                      <m:t>𝛾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solidFill>
                                          <a:srgbClr val="535353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  <a:sym typeface="Arial"/>
                                      </a:rPr>
                                      <m:t>2</m:t>
                                    </m:r>
                                  </m:sub>
                                </m:sSub>
                              </m:sub>
                            </m:sSub>
                            <m:d>
                              <m:dPr>
                                <m:ctrlPr>
                                  <a:rPr lang="en-US" sz="1800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dPr>
                              <m:e>
                                <m:r>
                                  <a:rPr lang="en-US" sz="1800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𝐴</m:t>
                                </m:r>
                                <m:r>
                                  <a:rPr lang="en-US" sz="1800" b="1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𝒚</m:t>
                                </m:r>
                                <m:r>
                                  <a:rPr lang="en-US" sz="1800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−</m:t>
                                </m:r>
                                <m:r>
                                  <a:rPr lang="en-US" sz="1800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𝑐</m:t>
                                </m:r>
                                <m:sSub>
                                  <m:sSubPr>
                                    <m:ctrlPr>
                                      <a:rPr lang="en-US" sz="1800" i="1">
                                        <a:solidFill>
                                          <a:srgbClr val="535353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  <a:sym typeface="Arial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1" i="1">
                                        <a:solidFill>
                                          <a:srgbClr val="535353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  <a:sym typeface="Arial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solidFill>
                                          <a:srgbClr val="535353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  <a:sym typeface="Arial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  <m:sub>
                        <m:r>
                          <a:rPr lang="en-US" sz="180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∞</m:t>
                        </m:r>
                      </m:sub>
                    </m:sSub>
                    <m:r>
                      <a:rPr lang="en-US" sz="1800" b="0" i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  <m:r>
                      <a:rPr lang="en-US" sz="1800" b="0" i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;</m:t>
                    </m:r>
                  </m:oMath>
                </a14:m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and,</a:t>
                </a:r>
              </a:p>
              <a:p>
                <a:pPr marL="8001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The coefficients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18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8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𝑐</m:t>
                            </m:r>
                            <m:sSub>
                              <m:sSubPr>
                                <m:ctrlPr>
                                  <a:rPr lang="en-US" sz="1800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1800" b="1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𝒔</m:t>
                                </m:r>
                              </m:e>
                              <m:sub>
                                <m:r>
                                  <a:rPr lang="en-US" sz="1800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∞</m:t>
                        </m:r>
                      </m:sub>
                    </m:sSub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Adding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sSub>
                      <m:sSubPr>
                        <m:ctrlP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𝒔</m:t>
                        </m:r>
                      </m:e>
                      <m:sub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never causes a carry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from the </a:t>
                </a:r>
                <a:r>
                  <a:rPr lang="en-US" sz="1800" dirty="0" err="1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lowbits</a:t>
                </a: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and, hence,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h𝑖𝑔h𝑏𝑖𝑡𝑠</m:t>
                        </m:r>
                      </m:e>
                      <m:sub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sSub>
                          <m:sSubPr>
                            <m:ctrlPr>
                              <a:rPr lang="en-US" sz="18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  <m:r>
                          <a:rPr lang="en-US" sz="1800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𝒛</m:t>
                        </m:r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r>
                          <a:rPr lang="en-US" sz="1800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𝒕</m:t>
                        </m:r>
                      </m:e>
                    </m:d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</m:oMath>
                </a14:m>
                <a:r>
                  <a:rPr lang="en-US" sz="1800" dirty="0">
                    <a:solidFill>
                      <a:srgbClr val="535353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h𝑖𝑔h𝑏𝑖𝑡𝑠</m:t>
                        </m:r>
                      </m:e>
                      <m:sub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sSub>
                          <m:sSubPr>
                            <m:ctrlPr>
                              <a:rPr lang="en-US" sz="18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  <m:r>
                          <a:rPr lang="en-US" sz="1800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𝒚</m:t>
                        </m:r>
                      </m:e>
                    </m:d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Now we can 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h𝑖𝑔h𝑏𝑖𝑡𝑠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𝒘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and hence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𝑀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𝒘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0EB71C31-03FE-F9B5-1AA3-F28D423F13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266701" y="1905000"/>
                <a:ext cx="8458199" cy="3657600"/>
              </a:xfrm>
              <a:prstGeom prst="rect">
                <a:avLst/>
              </a:prstGeom>
              <a:blipFill>
                <a:blip r:embed="rId2"/>
                <a:stretch>
                  <a:fillRect l="-1802" t="-20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EF5EE93-9041-9469-FA93-D74FA3D994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326083"/>
      </p:ext>
    </p:extLst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B1257F-A6BA-7743-624A-C028D8643E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875BE7EA-848C-1DBD-CE3C-6CF041A116A9}"/>
              </a:ext>
            </a:extLst>
          </p:cNvPr>
          <p:cNvSpPr txBox="1">
            <a:spLocks/>
          </p:cNvSpPr>
          <p:nvPr/>
        </p:nvSpPr>
        <p:spPr>
          <a:xfrm>
            <a:off x="304801" y="228600"/>
            <a:ext cx="8382000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Template </a:t>
            </a: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 Dilithium</a:t>
            </a:r>
            <a:endParaRPr lang="en-US" sz="40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E739703-9CFA-E99A-D035-7260CDFD1E18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381000" y="1905001"/>
                <a:ext cx="8458199" cy="4114799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NTT is used to speed multiplications.</a:t>
                </a:r>
              </a:p>
              <a:p>
                <a:pPr marL="342900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Produce hint,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</m:oMath>
                </a14:m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to help verifier calculate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  <m:sup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in verify.</a:t>
                </a:r>
              </a:p>
              <a:p>
                <a:pPr marL="8001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←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𝐻𝑖𝑔h𝑏𝑖𝑡𝑠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8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υ</m:t>
                    </m:r>
                    <m:r>
                      <a:rPr lang="el-GR" sz="18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←</m:t>
                    </m:r>
                    <m:r>
                      <a:rPr lang="en-US" sz="18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𝐻𝑖𝑔h𝑏𝑖𝑡𝑠</m:t>
                    </m:r>
                    <m:r>
                      <a:rPr lang="en-US" sz="18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18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18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8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8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  <m:r>
                      <a:rPr lang="en-US" sz="18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←[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dirty="0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dirty="0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800" b="0" i="1" dirty="0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≠</m:t>
                        </m:r>
                        <m:r>
                          <a:rPr lang="en-US" sz="1800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𝜈</m:t>
                        </m:r>
                      </m:e>
                    </m:d>
                    <m:r>
                      <a:rPr lang="en-US" sz="18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]</m:t>
                    </m:r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←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𝑀𝑎𝑘𝑒𝐻𝑖𝑛𝑡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 ≪</m:t>
                        </m:r>
                        <m:d>
                          <m:dPr>
                            <m:ctrlPr>
                              <a:rPr lang="en-US" sz="18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𝑐</m:t>
                            </m:r>
                            <m:sSub>
                              <m:sSubPr>
                                <m:ctrlPr>
                                  <a:rPr lang="en-US" sz="1800" b="0" i="1" smtClean="0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≫,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 ≪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≫</m:t>
                        </m:r>
                        <m:r>
                          <a:rPr lang="en-US" sz="1800" b="0" i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+≪</m:t>
                        </m:r>
                        <m:r>
                          <m:rPr>
                            <m:sty m:val="p"/>
                          </m:rPr>
                          <a:rPr lang="en-US" sz="1800" b="0" i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c</m:t>
                        </m:r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≫</m:t>
                        </m:r>
                      </m:e>
                    </m:d>
                  </m:oMath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180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acc>
                    <m:r>
                      <a:rPr lang="en-US" sz="180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←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𝜇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𝜆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Drop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=13</m:t>
                    </m:r>
                  </m:oMath>
                </a14:m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bottom bits in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</m:oMath>
                </a14:m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 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𝜔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=75</m:t>
                    </m:r>
                  </m:oMath>
                </a14:m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is man number of 1’s in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</m:oMath>
                </a14:m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  <a:p>
                <a:pPr marL="342900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In final algorithm,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</m:oMath>
                </a14:m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is generated from a seed using SHAKE-128.</a:t>
                </a:r>
              </a:p>
              <a:p>
                <a:pPr marL="8001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Notes:</a:t>
                </a:r>
              </a:p>
              <a:p>
                <a:pPr marL="8001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Compute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2000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𝒘</m:t>
                        </m:r>
                      </m:e>
                      <m:sub>
                        <m:r>
                          <a:rPr lang="en-US" sz="2000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𝟏</m:t>
                        </m:r>
                      </m:sub>
                      <m:sup>
                        <m:r>
                          <a:rPr lang="en-US" sz="2000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bSup>
                    <m:r>
                      <a:rPr lang="en-US" sz="20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h𝑖𝑔h𝑏𝑖𝑡𝑠</m:t>
                        </m:r>
                      </m:e>
                      <m:sub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sz="20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𝑨𝒛</m:t>
                    </m:r>
                    <m:r>
                      <a:rPr lang="en-US" sz="2000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20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2000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𝒕</m:t>
                    </m:r>
                    <m:r>
                      <a:rPr lang="en-US" sz="20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from the compressed public key.  </a:t>
                </a:r>
              </a:p>
              <a:p>
                <a:pPr marL="8001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 err="1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SampleinBall</a:t>
                </a:r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guarantees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𝐵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60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using Fisher-Yates shuffle on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𝑀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sSub>
                      <m:sSubPr>
                        <m:ctrlPr>
                          <a:rPr lang="en-US" sz="20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𝒘</m:t>
                        </m:r>
                      </m:e>
                      <m:sub>
                        <m:r>
                          <a:rPr lang="en-US" sz="20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𝟏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E739703-9CFA-E99A-D035-7260CDFD1E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381000" y="1905001"/>
                <a:ext cx="8458199" cy="4114799"/>
              </a:xfrm>
              <a:prstGeom prst="rect">
                <a:avLst/>
              </a:prstGeom>
              <a:blipFill>
                <a:blip r:embed="rId2"/>
                <a:stretch>
                  <a:fillRect l="-1652" t="-1846" r="-7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0F77C97-36F0-105D-2152-821F98D9D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2938501"/>
      </p:ext>
    </p:extLst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04FE77-D215-2391-9AAB-966759B6B1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C2FA119C-E53F-F26D-A276-00108F869BEB}"/>
              </a:ext>
            </a:extLst>
          </p:cNvPr>
          <p:cNvSpPr txBox="1">
            <a:spLocks/>
          </p:cNvSpPr>
          <p:nvPr/>
        </p:nvSpPr>
        <p:spPr>
          <a:xfrm>
            <a:off x="304801" y="228600"/>
            <a:ext cx="8382000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Template </a:t>
            </a: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 Dilithium</a:t>
            </a:r>
            <a:endParaRPr lang="en-US" sz="40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C3C7EA54-0320-243D-DDDE-75BF74A13F24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304800" y="1828801"/>
                <a:ext cx="8686800" cy="2819399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𝜉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←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p>
                    </m:sSup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b="0" i="1" dirty="0">
                    <a:solidFill>
                      <a:srgbClr val="535353"/>
                    </a:solidFill>
                    <a:latin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𝐾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)←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𝜉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,512)</m:t>
                    </m:r>
                  </m:oMath>
                </a14:m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</m:e>
                    </m:acc>
                    <m:r>
                      <a:rPr lang="en-US" sz="200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←</m:t>
                    </m:r>
                    <m:r>
                      <a:rPr lang="en-US" sz="20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𝐸𝑥𝑝𝑎𝑛𝑑</m:t>
                    </m:r>
                    <m:r>
                      <a:rPr lang="en-US" sz="20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20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𝑡𝑟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←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𝑝𝑘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 512)</m:t>
                    </m:r>
                    <m:r>
                      <a:rPr lang="en-US" sz="2000" b="0" i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</m:oMath>
                </a14:m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sign: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𝜇</m:t>
                    </m:r>
                    <m:r>
                      <a:rPr lang="en-US" sz="200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←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𝑡𝑟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𝑀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512)</m:t>
                    </m:r>
                  </m:oMath>
                </a14:m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2000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b="0" i="1" dirty="0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2000" b="0" i="1" dirty="0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</m:acc>
                      </m:e>
                      <m:sub>
                        <m:r>
                          <a:rPr lang="en-US" sz="2000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sSub>
                      <m:sSubPr>
                        <m:ctrlPr>
                          <a:rPr lang="en-US" sz="2000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b="0" i="1" dirty="0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2000" b="0" i="1" dirty="0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</m:acc>
                      </m:e>
                      <m:sub>
                        <m:r>
                          <a:rPr lang="en-US" sz="2000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20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  <m:r>
                      <a:rPr lang="en-US" sz="20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←</m:t>
                    </m:r>
                    <m:r>
                      <a:rPr lang="en-US" sz="20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𝐸𝑥𝑝𝑎𝑛𝑑𝑆</m:t>
                    </m:r>
                    <m:r>
                      <a:rPr lang="en-US" sz="20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p>
                      <m:sSupPr>
                        <m:ctrlPr>
                          <a:rPr lang="en-US" sz="2000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</m:e>
                      <m:sup>
                        <m:r>
                          <a:rPr lang="en-US" sz="2000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sz="20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  <a:p>
                <a:pPr marL="342900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𝑡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𝑡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←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𝑃𝑜𝑤𝑒𝑟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2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𝑅𝑜𝑢𝑛𝑑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b="0" i="1" dirty="0">
                    <a:solidFill>
                      <a:srgbClr val="535353"/>
                    </a:solidFill>
                    <a:latin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𝑠𝑘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←(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𝐾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𝑡𝑟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𝑡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𝑈𝑠𝑒h𝑖𝑛𝑡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bSup>
                      <m:sSubSup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𝑎𝑝𝑝𝑥</m:t>
                        </m:r>
                      </m:sub>
                      <m:sup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bSup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),</m:t>
                    </m:r>
                  </m:oMath>
                </a14:m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r</m:t>
                    </m:r>
                    <m:r>
                      <a:rPr lang="en-US" sz="2000" b="0" i="0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m:rPr>
                        <m:sty m:val="p"/>
                      </m:rPr>
                      <a:rPr lang="en-US" sz="2000" b="0" i="0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z</m:t>
                    </m:r>
                    <m:r>
                      <a:rPr lang="en-US" sz="200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b>
                      <m:sSubPr>
                        <m:ctrlPr>
                          <a:rPr lang="en-US" sz="200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ℤ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←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←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𝑑𝑒𝑐𝑜𝑚𝑝𝑜𝑠𝑒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==1 ⋀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&gt;0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return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+1</m:t>
                        </m:r>
                      </m:e>
                    </m:d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</m:oMath>
                </a14:m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==1⋀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200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</m:t>
                    </m:r>
                    <m:r>
                      <a:rPr lang="en-US" sz="20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0</m:t>
                    </m:r>
                    <m:r>
                      <a:rPr lang="en-US" sz="20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return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e>
                    </m:d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</m:oMath>
                </a14:m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C3C7EA54-0320-243D-DDDE-75BF74A13F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304800" y="1828801"/>
                <a:ext cx="8686800" cy="2819399"/>
              </a:xfrm>
              <a:prstGeom prst="rect">
                <a:avLst/>
              </a:prstGeom>
              <a:blipFill>
                <a:blip r:embed="rId2"/>
                <a:stretch>
                  <a:fillRect l="-1608" t="-2691" b="-49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4E1B6E6-E93F-5D18-4847-CA49D164B4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829A4DC1-80F8-3E1B-02B1-5F2F76044E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8327928"/>
              </p:ext>
            </p:extLst>
          </p:nvPr>
        </p:nvGraphicFramePr>
        <p:xfrm>
          <a:off x="838200" y="5029200"/>
          <a:ext cx="69342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33550">
                  <a:extLst>
                    <a:ext uri="{9D8B030D-6E8A-4147-A177-3AD203B41FA5}">
                      <a16:colId xmlns:a16="http://schemas.microsoft.com/office/drawing/2014/main" val="3741013220"/>
                    </a:ext>
                  </a:extLst>
                </a:gridCol>
                <a:gridCol w="1543050">
                  <a:extLst>
                    <a:ext uri="{9D8B030D-6E8A-4147-A177-3AD203B41FA5}">
                      <a16:colId xmlns:a16="http://schemas.microsoft.com/office/drawing/2014/main" val="536040307"/>
                    </a:ext>
                  </a:extLst>
                </a:gridCol>
                <a:gridCol w="1924050">
                  <a:extLst>
                    <a:ext uri="{9D8B030D-6E8A-4147-A177-3AD203B41FA5}">
                      <a16:colId xmlns:a16="http://schemas.microsoft.com/office/drawing/2014/main" val="2166037393"/>
                    </a:ext>
                  </a:extLst>
                </a:gridCol>
                <a:gridCol w="1733550">
                  <a:extLst>
                    <a:ext uri="{9D8B030D-6E8A-4147-A177-3AD203B41FA5}">
                      <a16:colId xmlns:a16="http://schemas.microsoft.com/office/drawing/2014/main" val="240678129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Algorithm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Public key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Private key 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Signature size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31958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ML-DSA-87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4864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2592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4595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49596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37317205"/>
      </p:ext>
    </p:extLst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1100187" y="262453"/>
            <a:ext cx="73580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Dilithium, unedited, motivation</a:t>
            </a:r>
            <a:endParaRPr lang="en-US" sz="24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375060" y="1371600"/>
                <a:ext cx="8191500" cy="45720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Basic scheme is Fiat-Shamir MSA-DL with aborts.  </a:t>
                </a: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Classic version with discrete log is:</a:t>
                </a:r>
              </a:p>
              <a:p>
                <a:pPr marL="7143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Prover and verifier know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𝑔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𝑦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</m:t>
                        </m:r>
                        <m:sSup>
                          <m:sSup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𝑔</m:t>
                            </m:r>
                          </m:e>
                          <m:sup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𝑥</m:t>
                            </m:r>
                          </m:sup>
                        </m:sSup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.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 Prover knows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Prover generates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sends commitment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𝑔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sup>
                    </m:sSup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Verifier sends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.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Prover returns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𝑐𝑥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Verifier can check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𝑔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sup>
                    </m:sSup>
                    <m:r>
                      <a:rPr lang="en-US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sSup>
                      <m:sSup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𝑦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sup>
                    </m:sSup>
                    <m: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p>
                      <m:s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𝑔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sup>
                    </m:sSup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Non interactive version replaces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with hash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𝑔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𝑀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LWE version</a:t>
                </a:r>
              </a:p>
              <a:p>
                <a:pPr marL="8001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Publish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Prover: Pick,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𝑦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commit by sending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𝑎𝑝𝑝𝑟𝑜𝑥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𝐴𝑦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𝑦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80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𝑦</m:t>
                        </m:r>
                      </m:e>
                      <m:sub>
                        <m: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has small coefficients.</a:t>
                </a:r>
              </a:p>
              <a:p>
                <a:pPr marL="8001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Verifier: Send challenge,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  <a:p>
                <a:pPr marL="8001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Prover: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𝑦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Verifier: Check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𝐴𝑧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𝑡𝑐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≈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𝑎𝑝𝑝𝑟𝑜𝑥</m:t>
                        </m:r>
                      </m:sub>
                    </m:sSub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375060" y="1371600"/>
                <a:ext cx="8191500" cy="4572000"/>
              </a:xfrm>
              <a:prstGeom prst="rect">
                <a:avLst/>
              </a:prstGeom>
              <a:blipFill>
                <a:blip r:embed="rId2"/>
                <a:stretch>
                  <a:fillRect l="-1858" t="-2216" b="-69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19A52550-3846-09CF-F312-0B1A731DD5D9}"/>
              </a:ext>
            </a:extLst>
          </p:cNvPr>
          <p:cNvSpPr txBox="1"/>
          <p:nvPr/>
        </p:nvSpPr>
        <p:spPr>
          <a:xfrm>
            <a:off x="408398" y="2467725"/>
            <a:ext cx="184731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75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1424A1-D99F-E701-D142-9EF8CE374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879920"/>
      </p:ext>
    </p:extLst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97A900-FC19-F69C-1F01-6D26AAEAD3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27A1BC7-C34B-AC21-97DE-435AE600E891}"/>
              </a:ext>
            </a:extLst>
          </p:cNvPr>
          <p:cNvSpPr txBox="1">
            <a:spLocks/>
          </p:cNvSpPr>
          <p:nvPr/>
        </p:nvSpPr>
        <p:spPr>
          <a:xfrm>
            <a:off x="304801" y="228600"/>
            <a:ext cx="8382000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Dilithium (simplified)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E6373AA1-DD19-F8DB-C30A-02EB839800E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304801" y="1924872"/>
                <a:ext cx="8382000" cy="1275528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Remember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×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</m:t>
                        </m:r>
                      </m:sup>
                    </m:sSup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is generated randomly from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𝑅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ℤ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/(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+1)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 </a:t>
                </a:r>
                <a:endParaRPr lang="en-US" sz="2000" i="1" dirty="0"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is a vector of dimension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with entries from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𝑅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has random coefficients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𝜂</m:t>
                    </m:r>
                  </m:oMath>
                </a14:m>
                <a:endParaRPr lang="en-US" sz="2000" i="1" dirty="0"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is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a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vector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of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dimension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with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entries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from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𝑅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has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random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coefficients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𝜂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</m:oMath>
                </a14:m>
                <a:endParaRPr lang="en-US" sz="135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35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35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35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304801" y="1924872"/>
                <a:ext cx="8382000" cy="1275528"/>
              </a:xfrm>
              <a:prstGeom prst="rect">
                <a:avLst/>
              </a:prstGeom>
              <a:blipFill>
                <a:blip r:embed="rId2"/>
                <a:stretch>
                  <a:fillRect l="-1667" t="-4902" b="-1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498F937-876F-93D9-8425-0CCBD173FB38}"/>
                  </a:ext>
                </a:extLst>
              </p:cNvPr>
              <p:cNvSpPr txBox="1"/>
              <p:nvPr/>
            </p:nvSpPr>
            <p:spPr>
              <a:xfrm>
                <a:off x="762000" y="3657600"/>
                <a:ext cx="3505200" cy="2133600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r>
                  <a:rPr lang="en-US" sz="1800" dirty="0"/>
                  <a:t>Sign</a:t>
                </a:r>
              </a:p>
              <a:p>
                <a:pPr lvl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≔</m:t>
                      </m:r>
                      <m:sSup>
                        <m:s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  <m:r>
                        <a:rPr lang="en-US" sz="18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800" dirty="0"/>
              </a:p>
              <a:p>
                <a:pPr lvl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800">
                          <a:latin typeface="Cambria Math" panose="02040503050406030204" pitchFamily="18" charset="0"/>
                        </a:rPr>
                        <m:t>≔</m:t>
                      </m:r>
                      <m:r>
                        <m:rPr>
                          <m:sty m:val="p"/>
                        </m:rPr>
                        <a:rPr lang="en-US" sz="1800">
                          <a:latin typeface="Cambria Math" panose="02040503050406030204" pitchFamily="18" charset="0"/>
                        </a:rPr>
                        <m:t>highbits</m:t>
                      </m:r>
                      <m:d>
                        <m:d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1800">
                              <a:latin typeface="Cambria Math" panose="02040503050406030204" pitchFamily="18" charset="0"/>
                            </a:rPr>
                            <m:t>Ay</m:t>
                          </m:r>
                          <m:r>
                            <a:rPr lang="en-US" sz="1800">
                              <a:latin typeface="Cambria Math" panose="02040503050406030204" pitchFamily="18" charset="0"/>
                            </a:rPr>
                            <m:t>, 2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800" dirty="0"/>
              </a:p>
              <a:p>
                <a:pPr lvl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i="1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≔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𝑆𝐻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||</m:t>
                      </m:r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8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800" dirty="0"/>
              </a:p>
              <a:p>
                <a:pPr lvl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i="1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≔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𝑐</m:t>
                      </m:r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800" dirty="0"/>
              </a:p>
              <a:p>
                <a:pPr lvl="1"/>
                <a:r>
                  <a:rPr lang="en-US" sz="1800" dirty="0"/>
                  <a:t>return(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sz="1800" dirty="0"/>
                  <a:t>)</a:t>
                </a: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498F937-876F-93D9-8425-0CCBD173FB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0" y="3657600"/>
                <a:ext cx="3505200" cy="2133600"/>
              </a:xfrm>
              <a:prstGeom prst="rect">
                <a:avLst/>
              </a:prstGeom>
              <a:blipFill>
                <a:blip r:embed="rId3"/>
                <a:stretch>
                  <a:fillRect l="-1449" t="-11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2086205-13D7-0E23-9C44-FE812F6FA92A}"/>
                  </a:ext>
                </a:extLst>
              </p:cNvPr>
              <p:cNvSpPr txBox="1"/>
              <p:nvPr/>
            </p:nvSpPr>
            <p:spPr>
              <a:xfrm>
                <a:off x="4437739" y="3657600"/>
                <a:ext cx="3868061" cy="2029599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r>
                  <a:rPr lang="en-US" sz="1800" dirty="0"/>
                  <a:t>Verify</a:t>
                </a:r>
              </a:p>
              <a:p>
                <a:pPr lvl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800" i="1">
                          <a:latin typeface="Cambria Math" panose="02040503050406030204" pitchFamily="18" charset="0"/>
                        </a:rPr>
                        <m:t>′</m:t>
                      </m:r>
                      <m:r>
                        <a:rPr lang="en-US" sz="1800">
                          <a:latin typeface="Cambria Math" panose="02040503050406030204" pitchFamily="18" charset="0"/>
                        </a:rPr>
                        <m:t>≔</m:t>
                      </m:r>
                      <m:r>
                        <m:rPr>
                          <m:sty m:val="p"/>
                        </m:rPr>
                        <a:rPr lang="en-US" sz="1800">
                          <a:latin typeface="Cambria Math" panose="02040503050406030204" pitchFamily="18" charset="0"/>
                        </a:rPr>
                        <m:t>highbits</m:t>
                      </m:r>
                      <m:d>
                        <m:d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1800">
                              <a:latin typeface="Cambria Math" panose="02040503050406030204" pitchFamily="18" charset="0"/>
                            </a:rPr>
                            <m:t>Az</m:t>
                          </m:r>
                          <m:r>
                            <a:rPr lang="en-US" sz="180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z="1800">
                              <a:latin typeface="Cambria Math" panose="02040503050406030204" pitchFamily="18" charset="0"/>
                            </a:rPr>
                            <m:t>ct</m:t>
                          </m:r>
                          <m:r>
                            <a:rPr lang="en-US" sz="1800">
                              <a:latin typeface="Cambria Math" panose="02040503050406030204" pitchFamily="18" charset="0"/>
                            </a:rPr>
                            <m:t>, 2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800" dirty="0"/>
              </a:p>
              <a:p>
                <a:pPr lvl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i="1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′≔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𝑆𝐻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||</m:t>
                      </m:r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800" i="1">
                          <a:latin typeface="Cambria Math" panose="02040503050406030204" pitchFamily="18" charset="0"/>
                        </a:rPr>
                        <m:t>′)</m:t>
                      </m:r>
                    </m:oMath>
                  </m:oMathPara>
                </a14:m>
                <a:endParaRPr lang="en-US" sz="1800" dirty="0"/>
              </a:p>
              <a:p>
                <a:pPr lvl="1"/>
                <a:r>
                  <a:rPr lang="en-US" sz="1800" dirty="0"/>
                  <a:t>Check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1800" i="1">
                        <a:latin typeface="Cambria Math" panose="02040503050406030204" pitchFamily="18" charset="0"/>
                      </a:rPr>
                      <m:t>==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endParaRPr lang="en-US" sz="750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2086205-13D7-0E23-9C44-FE812F6FA9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7739" y="3657600"/>
                <a:ext cx="3868061" cy="2029599"/>
              </a:xfrm>
              <a:prstGeom prst="rect">
                <a:avLst/>
              </a:prstGeom>
              <a:blipFill>
                <a:blip r:embed="rId4"/>
                <a:stretch>
                  <a:fillRect l="-1307" t="-1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D6555DE-DB60-D70E-8D6B-7113CA7F1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742505"/>
      </p:ext>
    </p:extLst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914400" y="471487"/>
            <a:ext cx="67103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Dilithium (less simplified)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408398" y="1736410"/>
                <a:ext cx="8507002" cy="428339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2400" b="1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Parameters: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=8380417,  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=5, 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=4,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16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𝜂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=5, 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=275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2000" dirty="0">
                    <a:cs typeface="Calibri" panose="020F0502020204030204" pitchFamily="34" charset="0"/>
                    <a:sym typeface="Arial"/>
                  </a:rPr>
                  <a:t>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𝑝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[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]</m:t>
                        </m:r>
                      </m:num>
                      <m:den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256</m:t>
                            </m:r>
                          </m:sup>
                        </m:sSup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+1</m:t>
                        </m:r>
                      </m:den>
                    </m:f>
                  </m:oMath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800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400" dirty="0" err="1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KeyGen</a:t>
                </a:r>
                <a:endParaRPr lang="en-US" sz="2400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bSup>
                      <m:sSub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×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</m:t>
                        </m:r>
                      </m:sup>
                    </m:sSubSup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selected from random distribution over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𝜂</m:t>
                            </m:r>
                          </m:sub>
                        </m:sSub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</m:sup>
                    </m:sSup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×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𝜂</m:t>
                            </m:r>
                          </m:sub>
                        </m:sSub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</m:t>
                        </m:r>
                      </m:sup>
                    </m:sSup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selected at random,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𝜂</m:t>
                            </m:r>
                          </m:sub>
                        </m:sSub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consists of elements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𝑝</m:t>
                            </m:r>
                          </m:sub>
                        </m:sSub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</m:sup>
                    </m:sSup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with coefficients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𝜂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Set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Public key is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Private key is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2000" dirty="0">
                    <a:solidFill>
                      <a:schemeClr val="tx1"/>
                    </a:solidFill>
                    <a:cs typeface="Calibri" panose="020F0502020204030204" pitchFamily="34" charset="0"/>
                    <a:sym typeface="Arial"/>
                  </a:rPr>
                  <a:t>For the sake of compression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is generated from a seed and SHAKE-256</a:t>
                </a: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408398" y="1736410"/>
                <a:ext cx="8507002" cy="4283390"/>
              </a:xfrm>
              <a:prstGeom prst="rect">
                <a:avLst/>
              </a:prstGeom>
              <a:blipFill>
                <a:blip r:embed="rId2"/>
                <a:stretch>
                  <a:fillRect l="-2235" t="-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C676306D-808E-224E-C9CE-F65672DAC6CB}"/>
              </a:ext>
            </a:extLst>
          </p:cNvPr>
          <p:cNvSpPr txBox="1"/>
          <p:nvPr/>
        </p:nvSpPr>
        <p:spPr>
          <a:xfrm>
            <a:off x="4229100" y="3095954"/>
            <a:ext cx="65" cy="11541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sz="75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3EF44F-D5DB-54CF-CFD0-BF242D8EAA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119090"/>
      </p:ext>
    </p:extLst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1295400" y="457200"/>
            <a:ext cx="64055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Dilithium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408398" y="1648771"/>
                <a:ext cx="8237483" cy="4752029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Sign(pk, </a:t>
                </a:r>
                <a:r>
                  <a:rPr lang="en-US" sz="2000" dirty="0" err="1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sk</a:t>
                </a: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M) --- simplified</a:t>
                </a: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=⊥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while (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=⊥) {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 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𝑦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𝑆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𝛾</m:t>
                                </m:r>
                              </m:e>
                              <m:sub>
                                <m: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1</m:t>
                                </m:r>
                              </m:sub>
                            </m:sSub>
                          </m:sub>
                        </m:sSub>
                      </m:e>
                      <m: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</m:t>
                        </m:r>
                      </m:sup>
                    </m:sSup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−1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h𝑖𝑔h𝑏𝑖𝑡𝑠</m:t>
                    </m:r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𝐴𝑦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2</m:t>
                        </m:r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 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𝑆𝐻𝐴𝐾𝐸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−256(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𝑀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 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𝑦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  if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𝑧</m:t>
                            </m:r>
                          </m:e>
                        </m:d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∞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≥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 OR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𝑙𝑜𝑤𝑏𝑖𝑡𝑠</m:t>
                    </m:r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𝐴𝑦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2</m:t>
                        </m:r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≥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then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=⊥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}</a:t>
                </a:r>
              </a:p>
              <a:p>
                <a:pPr lvl="1" indent="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Signature is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</a:t>
                </a:r>
              </a:p>
              <a:p>
                <a:pPr lvl="1" indent="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Real Dilithium uses a number of functions to generate A from a seed.  It also has a hedged version and a deterministic version.  The hedged version avoids some possible side channels.</a:t>
                </a:r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endParaRPr lang="en-US" sz="135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408398" y="1648771"/>
                <a:ext cx="8237483" cy="4752029"/>
              </a:xfrm>
              <a:prstGeom prst="rect">
                <a:avLst/>
              </a:prstGeom>
              <a:blipFill>
                <a:blip r:embed="rId2"/>
                <a:stretch>
                  <a:fillRect l="-1541" t="-1596" r="-20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19A52550-3846-09CF-F312-0B1A731DD5D9}"/>
              </a:ext>
            </a:extLst>
          </p:cNvPr>
          <p:cNvSpPr txBox="1"/>
          <p:nvPr/>
        </p:nvSpPr>
        <p:spPr>
          <a:xfrm>
            <a:off x="408398" y="2467725"/>
            <a:ext cx="184731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75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D103F0-2CBB-9845-D6DB-C38C31C5E0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767615"/>
      </p:ext>
    </p:extLst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1130332" y="395287"/>
            <a:ext cx="64055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Dilithium</a:t>
            </a:r>
            <a:endParaRPr lang="en-US" sz="27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244878" y="2437577"/>
                <a:ext cx="8923283" cy="1614765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Verify(pk, </a:t>
                </a:r>
                <a:r>
                  <a:rPr lang="en-US" sz="2400" dirty="0" err="1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M,z</a:t>
                </a: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c) --- simplified</a:t>
                </a: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bSup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h𝑖𝑔h𝑏𝑖𝑡𝑠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𝐴𝑧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𝑐𝑡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2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Return true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𝑧</m:t>
                            </m:r>
                          </m:e>
                        </m:d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∞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𝑆𝐻𝐴𝐾𝐸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−256(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𝑀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sSubSup>
                      <m:sSub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bSup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otherwise return false</a:t>
                </a: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244878" y="2437577"/>
                <a:ext cx="8923283" cy="1614765"/>
              </a:xfrm>
              <a:prstGeom prst="rect">
                <a:avLst/>
              </a:prstGeom>
              <a:blipFill>
                <a:blip r:embed="rId2"/>
                <a:stretch>
                  <a:fillRect l="-1707" t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19A52550-3846-09CF-F312-0B1A731DD5D9}"/>
              </a:ext>
            </a:extLst>
          </p:cNvPr>
          <p:cNvSpPr txBox="1"/>
          <p:nvPr/>
        </p:nvSpPr>
        <p:spPr>
          <a:xfrm>
            <a:off x="408398" y="2467725"/>
            <a:ext cx="184731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75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1424A1-D99F-E701-D142-9EF8CE374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711833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152400"/>
            <a:ext cx="8763000" cy="990600"/>
          </a:xfrm>
        </p:spPr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q-</a:t>
            </a:r>
            <a:r>
              <a:rPr lang="en-US" sz="4000" dirty="0" err="1">
                <a:latin typeface="Calibri" panose="020F0502020204030204" pitchFamily="34" charset="0"/>
                <a:cs typeface="Calibri" panose="020F0502020204030204" pitchFamily="34" charset="0"/>
              </a:rPr>
              <a:t>ary</a:t>
            </a:r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 lattices and other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33400" y="1905000"/>
                <a:ext cx="8305800" cy="43434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Definition: If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a lattice,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is called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-</a:t>
                </a:r>
                <a:r>
                  <a:rPr lang="en-US" sz="2000" kern="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ary</a:t>
                </a: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if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⊆</m:t>
                    </m:r>
                    <m:r>
                      <m:rPr>
                        <m:sty m:val="p"/>
                      </m:rPr>
                      <a:rPr lang="el-GR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l-GR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⊆</m:t>
                    </m:r>
                    <m:sSup>
                      <m:sSupPr>
                        <m:ctrlPr>
                          <a:rPr lang="el-GR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l-GR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Suppose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0" kern="0" smtClean="0">
                        <a:latin typeface="Cambria Math" panose="02040503050406030204" pitchFamily="18" charset="0"/>
                      </a:rPr>
                      <m:t>  </m:t>
                    </m:r>
                    <m:sSub>
                      <m:sSub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sz="2000" b="0" i="0" kern="0" smtClean="0">
                        <a:latin typeface="Cambria Math" panose="02040503050406030204" pitchFamily="18" charset="0"/>
                      </a:rPr>
                      <m:t>={</m:t>
                    </m:r>
                    <m:r>
                      <m:rPr>
                        <m:sty m:val="p"/>
                      </m:rPr>
                      <a:rPr lang="en-US" sz="2000" b="0" i="0" kern="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𝑚𝑜𝑑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  <m:r>
                      <a:rPr lang="en-US" sz="2000" b="0" i="0" kern="0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Note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d>
                      <m:d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</a:t>
                </a: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-</a:t>
                </a:r>
                <a:r>
                  <a:rPr lang="en-US" sz="2000" kern="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ary</a:t>
                </a: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sz="200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Λ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⊥</m:t>
                        </m:r>
                      </m:sup>
                    </m:sSup>
                    <m:d>
                      <m:d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sz="2000" kern="0">
                        <a:latin typeface="Cambria Math" panose="02040503050406030204" pitchFamily="18" charset="0"/>
                      </a:rPr>
                      <m:t>={</m:t>
                    </m:r>
                    <m:r>
                      <m:rPr>
                        <m:sty m:val="p"/>
                      </m:rPr>
                      <a:rPr lang="en-US" sz="2000" ker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sz="20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 (</m:t>
                    </m:r>
                    <m:r>
                      <m:rPr>
                        <m:sty m:val="p"/>
                      </m:rPr>
                      <a:rPr lang="en-US" sz="20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mod</m:t>
                    </m:r>
                    <m:r>
                      <a:rPr lang="en-US" sz="20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q</m:t>
                    </m:r>
                    <m:r>
                      <a:rPr lang="en-US" sz="20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)}</m:t>
                    </m:r>
                  </m:oMath>
                </a14:m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l-GR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</m:e>
                    </m:d>
                    <m:r>
                      <a:rPr lang="en-US" sz="20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𝑚𝑖𝑛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r>
                              <m:rPr>
                                <m:sty m:val="p"/>
                              </m:rPr>
                              <a:rPr lang="el-GR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Λ</m:t>
                            </m:r>
                          </m:sub>
                        </m:sSub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2000" b="0" i="0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v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| </a:t>
                </a: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l-GR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</m:e>
                    </m:d>
                    <m:r>
                      <a:rPr lang="en-US" sz="20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𝑚𝑖𝑛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𝑚𝑎𝑥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sub>
                    </m:sSub>
                    <m:d>
                      <m:dPr>
                        <m:begChr m:val="|"/>
                        <m:endChr m:val="|"/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where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⊆</m:t>
                    </m:r>
                    <m:r>
                      <m:rPr>
                        <m:sty m:val="p"/>
                      </m:rPr>
                      <a:rPr lang="el-GR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a set of linearly independent vectors,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Solving CVP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Λ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⊥</m:t>
                        </m:r>
                      </m:sup>
                    </m:sSup>
                    <m:d>
                      <m:d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when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chosen uniformly at random is as hard as worse case CVP.</a:t>
                </a:r>
              </a:p>
              <a:p>
                <a:pPr>
                  <a:lnSpc>
                    <a:spcPct val="90000"/>
                  </a:lnSpc>
                </a:pPr>
                <a:endParaRPr lang="en-US" sz="20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33400" y="1905000"/>
                <a:ext cx="8305800" cy="4343400"/>
              </a:xfrm>
              <a:prstGeom prst="rect">
                <a:avLst/>
              </a:prstGeom>
              <a:blipFill>
                <a:blip r:embed="rId2"/>
                <a:stretch>
                  <a:fillRect l="-917" t="-1749" r="-1376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34889550"/>
      </p:ext>
    </p:extLst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463908" y="121808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Useful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647700" y="1752600"/>
                <a:ext cx="7848600" cy="440369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b="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u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𝑠𝑒h𝑖𝑛𝑡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h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</m:d>
                  </m:oMath>
                </a14:m>
                <a:endParaRPr lang="en-US" b="0" dirty="0">
                  <a:solidFill>
                    <a:schemeClr val="tx1"/>
                  </a:solidFill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f>
                      <m:f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num>
                      <m:den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endParaRPr lang="en-US" sz="1800" b="0" dirty="0">
                  <a:solidFill>
                    <a:schemeClr val="tx1"/>
                  </a:solidFill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𝑑𝑒𝑐𝑜𝑚𝑝𝑜𝑠𝑒</m:t>
                    </m:r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,2</m:t>
                        </m:r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e>
                    </m:d>
                  </m:oMath>
                </a14:m>
                <a:endParaRPr lang="en-US" sz="1800" b="0" dirty="0">
                  <a:solidFill>
                    <a:schemeClr val="tx1"/>
                  </a:solidFill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b="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==1</m:t>
                    </m:r>
                  </m:oMath>
                </a14:m>
                <a:r>
                  <a:rPr lang="en-US" sz="1800" b="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:r>
                  <a:rPr lang="en-US" sz="18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and</a:t>
                </a:r>
                <a:r>
                  <a:rPr lang="en-US" sz="1800" b="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&gt;0</m:t>
                    </m:r>
                  </m:oMath>
                </a14:m>
                <a:r>
                  <a:rPr lang="en-US" sz="1800" b="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:r>
                  <a:rPr lang="en-US" sz="18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then return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+1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b="0" dirty="0">
                  <a:solidFill>
                    <a:schemeClr val="tx1"/>
                  </a:solidFill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b="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==1</m:t>
                    </m:r>
                  </m:oMath>
                </a14:m>
                <a:r>
                  <a:rPr lang="en-US" sz="1800" b="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</m:t>
                    </m:r>
                    <m: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0</m:t>
                    </m:r>
                  </m:oMath>
                </a14:m>
                <a:r>
                  <a:rPr lang="en-US" sz="1800" b="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:r>
                  <a:rPr lang="en-US" sz="18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then return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e>
                    </m:d>
                  </m:oMath>
                </a14:m>
                <a:endParaRPr lang="en-US" sz="1800" b="0" dirty="0">
                  <a:solidFill>
                    <a:schemeClr val="tx1"/>
                  </a:solidFill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</a:t>
                </a:r>
                <a:r>
                  <a:rPr lang="en-US" sz="1800" b="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</m:oMath>
                </a14:m>
                <a:endParaRPr lang="en-US" sz="1800" b="0" dirty="0">
                  <a:solidFill>
                    <a:schemeClr val="tx1"/>
                  </a:solidFill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𝑚𝑎𝑘𝑒h𝑖𝑛𝑡</m:t>
                    </m:r>
                    <m:d>
                      <m:dPr>
                        <m:ctrlP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𝑧</m:t>
                        </m:r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</m:d>
                  </m:oMath>
                </a14:m>
                <a:endParaRPr lang="en-US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h𝑖𝑔h𝑏𝑖𝑡𝑠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𝑣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h𝑖𝑔h𝑏𝑖𝑡𝑠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≠</m:t>
                    </m:r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𝑣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647700" y="1752600"/>
                <a:ext cx="7848600" cy="4403690"/>
              </a:xfrm>
              <a:prstGeom prst="rect">
                <a:avLst/>
              </a:prstGeom>
              <a:blipFill>
                <a:blip r:embed="rId2"/>
                <a:stretch>
                  <a:fillRect l="-1452" t="-17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171141"/>
      </p:ext>
    </p:extLst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469770" y="37681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Useful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685800" y="1194526"/>
                <a:ext cx="7851954" cy="53340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4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𝑅𝑒𝑗𝑁𝑇𝑇𝑃𝑜𝑙𝑦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</m:e>
                    </m:d>
                  </m:oMath>
                </a14:m>
                <a:r>
                  <a:rPr lang="en-US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 // returns NTT polynomial</a:t>
                </a: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=0</m:t>
                    </m:r>
                  </m:oMath>
                </a14:m>
                <a:r>
                  <a:rPr lang="en-US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;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=0</m:t>
                    </m:r>
                  </m:oMath>
                </a14:m>
                <a:endParaRPr lang="en-US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while (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&lt;256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𝑐𝑜𝑒𝑓𝑓𝐹𝑟𝑜𝑚𝑇h𝑟𝑒𝑒𝐵𝑦𝑡𝑒𝑠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𝐻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128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</m:t>
                    </m:r>
                    <m:d>
                      <m:dPr>
                        <m:begChr m:val="|"/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d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b>
                      <m:sSub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𝐻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128</m:t>
                        </m:r>
                      </m:sub>
                    </m:sSub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</m:t>
                    </m:r>
                    <m:d>
                      <m:dPr>
                        <m:begChr m:val="|"/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+1</m:t>
                        </m:r>
                      </m:e>
                    </m:d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…,</m:t>
                    </m:r>
                    <m:sSub>
                      <m:sSub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𝐻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128</m:t>
                        </m:r>
                      </m:sub>
                    </m:sSub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</m:t>
                    </m:r>
                    <m:d>
                      <m:dPr>
                        <m:begChr m:val="|"/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+2</m:t>
                        </m:r>
                      </m:e>
                    </m:d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6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+=3</m:t>
                    </m:r>
                  </m:oMath>
                </a14:m>
                <a:endParaRPr lang="en-US" sz="16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If 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≠</m:t>
                    </m:r>
                    <m:r>
                      <a:rPr lang="en-US" sz="1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⊥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 </a:t>
                </a:r>
                <a:r>
                  <a:rPr lang="en-US" sz="1600" b="1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then</a:t>
                </a:r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++</m:t>
                    </m:r>
                  </m:oMath>
                </a14:m>
                <a:endParaRPr lang="en-US" sz="16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</m:acc>
                  </m:oMath>
                </a14:m>
                <a:endParaRPr lang="en-US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𝑅𝑒𝑗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𝐵𝑜𝑢𝑛𝑑𝑒𝑑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𝑃𝑜𝑙𝑦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</m:e>
                    </m:d>
                  </m:oMath>
                </a14:m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=0</m:t>
                    </m:r>
                  </m:oMath>
                </a14:m>
                <a:r>
                  <a:rPr lang="en-US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;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=0</m:t>
                    </m:r>
                  </m:oMath>
                </a14:m>
                <a:endParaRPr lang="en-US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while (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&lt;256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d>
                      <m:d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d>
                  </m:oMath>
                </a14:m>
                <a:endParaRPr lang="en-US" sz="16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𝑧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𝐶𝑜𝑒𝑓𝑓𝐹𝑟𝑜𝑚𝐻𝑎𝑙𝑓𝐵𝑦𝑡𝑒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d>
                      <m:d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16</m:t>
                        </m:r>
                      </m:e>
                    </m:d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𝜂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6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𝑧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𝐶𝑜𝑒𝑓𝑓𝐹𝑟𝑜𝑚𝐻𝑎𝑙𝑓𝐵𝑦𝑡𝑒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(⇂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/16⇃,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𝜂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6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If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𝑧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≠</m:t>
                    </m:r>
                    <m:r>
                      <a:rPr lang="en-US" sz="1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⊥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1400175" lvl="4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𝑧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++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If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𝑧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≠</m:t>
                    </m:r>
                    <m:r>
                      <a:rPr lang="en-US" sz="1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⊥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&lt;256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1400175" lvl="4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𝑧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++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</a:p>
              <a:p>
                <a:pPr marL="1227138" lvl="3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6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𝒄</m:t>
                    </m:r>
                    <m:r>
                      <a:rPr lang="en-US" sz="16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++</m:t>
                    </m:r>
                  </m:oMath>
                </a14:m>
                <a:endParaRPr lang="en-US" sz="1600" b="1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𝑎</m:t>
                    </m:r>
                  </m:oMath>
                </a14:m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8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685800" y="1194526"/>
                <a:ext cx="7851954" cy="5334000"/>
              </a:xfrm>
              <a:prstGeom prst="rect">
                <a:avLst/>
              </a:prstGeom>
              <a:blipFill>
                <a:blip r:embed="rId2"/>
                <a:stretch>
                  <a:fillRect l="-16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471253"/>
      </p:ext>
    </p:extLst>
  </p:cSld>
  <p:clrMapOvr>
    <a:masterClrMapping/>
  </p:clrMapOvr>
  <p:transition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469770" y="62355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Useful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538008" y="1257378"/>
                <a:ext cx="8067984" cy="5461726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𝐸𝑥𝑝𝑎𝑛𝑑𝐴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</m:e>
                    </m:d>
                  </m:oMath>
                </a14:m>
                <a:endParaRPr lang="en-US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𝑓𝑜𝑟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=0;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&lt;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;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++</m:t>
                        </m:r>
                      </m:e>
                    </m:d>
                  </m:oMath>
                </a14:m>
                <a:endParaRPr lang="en-US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𝑓𝑜𝑟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 (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𝑠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=0;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𝑠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&lt;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𝑙</m:t>
                      </m:r>
                    </m:oMath>
                  </m:oMathPara>
                </a14:m>
                <a:endParaRPr lang="en-US" sz="16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3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acc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𝐴</m:t>
                          </m:r>
                        </m:e>
                      </m:acc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𝑟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,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𝑠</m:t>
                          </m:r>
                        </m:e>
                      </m:d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𝑅𝑒𝑗𝑁𝑇𝑇𝑃𝑜𝑙𝑦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(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𝜌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𝐼𝑛𝑡𝑒𝑔𝑒𝑟𝑇𝑜𝐵𝑖𝑡𝑠</m:t>
                              </m:r>
                              <m:d>
                                <m:dPr>
                                  <m:ctrlP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  <m:t>𝑠</m:t>
                                  </m:r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  <m:t>, 8</m:t>
                                  </m:r>
                                </m:e>
                              </m:d>
                            </m:e>
                          </m:d>
                        </m:e>
                      </m:d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𝐼𝑁𝑡𝑒𝑔𝑒𝑟𝑇𝑜𝐵𝑖𝑡𝑠</m:t>
                      </m:r>
                      <m:d>
                        <m:d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𝑟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,8</m:t>
                          </m:r>
                        </m:e>
                      </m:d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)</m:t>
                      </m:r>
                    </m:oMath>
                  </m:oMathPara>
                </a14:m>
                <a:endParaRPr lang="en-US" sz="16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𝑟𝑒𝑡𝑢𝑟𝑛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 </m:t>
                      </m:r>
                      <m:acc>
                        <m:accPr>
                          <m:chr m:val="̂"/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𝐴</m:t>
                          </m:r>
                        </m:e>
                      </m:acc>
                    </m:oMath>
                  </m:oMathPara>
                </a14:m>
                <a:endParaRPr lang="en-US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𝑥𝑝𝑎𝑛𝑑𝑆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</m:e>
                    </m:d>
                  </m:oMath>
                </a14:m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𝑓𝑜𝑟</m:t>
                    </m:r>
                  </m:oMath>
                </a14:m>
                <a:r>
                  <a:rPr lang="en-US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(r=0; r&lt;l; r++)</a:t>
                </a: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</m:d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𝑅𝑒𝑗𝐵𝑜𝑢𝑛𝑑𝑒𝑑𝑃𝑜𝑙𝑦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𝐼𝑛𝑡𝑒𝑔𝑒𝑟𝑇𝑜𝐵𝑖𝑡𝑠</m:t>
                    </m:r>
                    <m:d>
                      <m:d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,16</m:t>
                        </m:r>
                      </m:e>
                    </m:d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60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𝑓𝑜𝑟</m:t>
                    </m:r>
                    <m:r>
                      <m:rPr>
                        <m:nor/>
                      </m:rP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(</m:t>
                    </m:r>
                    <m:r>
                      <m:rPr>
                        <m:nor/>
                      </m:rP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r</m:t>
                    </m:r>
                    <m:r>
                      <m:rPr>
                        <m:nor/>
                      </m:rP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=0; </m:t>
                    </m:r>
                    <m:r>
                      <m:rPr>
                        <m:nor/>
                      </m:rP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r</m:t>
                    </m:r>
                    <m:r>
                      <m:rPr>
                        <m:nor/>
                      </m:rP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</m:t>
                    </m:r>
                    <m:r>
                      <m:rPr>
                        <m:nor/>
                      </m:rP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k</m:t>
                    </m:r>
                    <m:r>
                      <m:rPr>
                        <m:nor/>
                      </m:rP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; </m:t>
                    </m:r>
                    <m:r>
                      <m:rPr>
                        <m:nor/>
                      </m:rP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r</m:t>
                    </m:r>
                    <m:r>
                      <m:rPr>
                        <m:nor/>
                      </m:rP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++)</m:t>
                    </m:r>
                  </m:oMath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</m:d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𝑅𝑒𝑗𝐵𝑜𝑢𝑛𝑑𝑒𝑑𝑃𝑜𝑙𝑦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𝐼𝑛𝑡𝑒𝑔𝑒𝑟𝑇𝑜𝐵𝑖𝑡𝑠</m:t>
                    </m:r>
                    <m:d>
                      <m:d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</m:t>
                        </m:r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16</m:t>
                        </m:r>
                      </m:e>
                    </m:d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60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𝑟𝑒𝑡𝑢𝑟𝑛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(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60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𝑥𝑝𝑎𝑛𝑑𝑀𝑎𝑠𝑘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𝜇</m:t>
                        </m:r>
                      </m:e>
                    </m:d>
                  </m:oMath>
                </a14:m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=1+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𝑏𝑖𝑡𝑙𝑒𝑛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−1)</m:t>
                    </m:r>
                  </m:oMath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𝑓𝑜𝑟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=0;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&lt;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;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++</m:t>
                        </m:r>
                      </m:e>
                    </m:d>
                  </m:oMath>
                </a14:m>
                <a:endParaRPr lang="en-US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𝑛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𝐼𝑛𝑡𝑒𝑔𝑒𝑟𝑇𝑜𝐵𝑖𝑡𝑠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𝜇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,16)</m:t>
                    </m:r>
                  </m:oMath>
                </a14:m>
                <a:endParaRPr lang="en-US" sz="160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𝜈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=(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</m:t>
                    </m:r>
                    <m:d>
                      <m:dPr>
                        <m:begChr m:val="|"/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𝑛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32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𝑟𝑐</m:t>
                        </m:r>
                      </m:e>
                    </m:d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</m:t>
                    </m:r>
                    <m:d>
                      <m:dPr>
                        <m:begChr m:val="|"/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𝑛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32</m:t>
                        </m:r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𝑟𝑐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+1</m:t>
                        </m:r>
                      </m:e>
                    </m:d>
                  </m:oMath>
                </a14:m>
                <a:r>
                  <a:rPr lang="en-US" sz="160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,…,</a:t>
                </a:r>
                <a:r>
                  <a:rPr lang="en-US" sz="160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</m:t>
                    </m:r>
                    <m:d>
                      <m:dPr>
                        <m:begChr m:val="|"/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𝑛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32</m:t>
                        </m:r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𝑟𝑐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+32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e>
                    </m:d>
                  </m:oMath>
                </a14:m>
                <a:r>
                  <a:rPr lang="en-US" sz="160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</m:t>
                    </m:r>
                    <m:d>
                      <m:dPr>
                        <m:begChr m:val="["/>
                        <m:endChr m:val="]"/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</m:d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𝐵𝑖𝑡𝑈𝑛𝑝𝑎𝑐𝑘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𝜐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−1,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60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 s</a:t>
                </a: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8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538008" y="1257378"/>
                <a:ext cx="8067984" cy="5461726"/>
              </a:xfrm>
              <a:prstGeom prst="rect">
                <a:avLst/>
              </a:prstGeom>
              <a:blipFill>
                <a:blip r:embed="rId2"/>
                <a:stretch>
                  <a:fillRect l="-1415" t="-4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196503"/>
      </p:ext>
    </p:extLst>
  </p:cSld>
  <p:clrMapOvr>
    <a:masterClrMapping/>
  </p:clrMapOvr>
  <p:transition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469770" y="37681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Useful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228600" y="1270726"/>
                <a:ext cx="8572500" cy="5282474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// Calculate c(x), coefficients are 1, -1 or 0</a:t>
                </a: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𝑆𝑎𝑚𝑝𝑙𝑒𝑖𝑛𝐵𝑎𝑙𝑙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𝜏</m:t>
                        </m:r>
                      </m:e>
                    </m:d>
                  </m:oMath>
                </a14:m>
                <a:endParaRPr lang="en-US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≔0</m:t>
                    </m:r>
                  </m:oMath>
                </a14:m>
                <a:r>
                  <a:rPr lang="en-US" sz="180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k=8;</a:t>
                </a: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𝑓𝑜𝑟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=256−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𝜏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;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&lt;256;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++</m:t>
                        </m:r>
                      </m:e>
                    </m:d>
                  </m:oMath>
                </a14:m>
                <a:endParaRPr lang="en-US" sz="180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𝑤h𝑖𝑙𝑒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[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]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&gt;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𝑖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800" b="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      </a:t>
                </a:r>
                <a:r>
                  <a:rPr lang="en-US" sz="1800" b="0" i="1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//</a:t>
                </a:r>
                <a:r>
                  <a:rPr lang="en-US" sz="1800" b="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[</m:t>
                    </m:r>
                    <m:d>
                      <m:dPr>
                        <m:begChr m:val="["/>
                        <m:endChr m:val="]"/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]</m:t>
                        </m:r>
                      </m:e>
                    </m:d>
                  </m:oMath>
                </a14:m>
                <a:r>
                  <a:rPr lang="en-US" sz="1800" b="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:r>
                  <a:rPr lang="en-US" sz="1800" b="0" i="1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is</a:t>
                </a:r>
                <a:r>
                  <a:rPr lang="en-US" sz="1800" b="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</m:oMath>
                </a14:m>
                <a:r>
                  <a:rPr lang="en-US" sz="1800" b="0" i="1" dirty="0" err="1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th</a:t>
                </a:r>
                <a:r>
                  <a:rPr lang="en-US" sz="1800" b="0" i="1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byte</a:t>
                </a:r>
              </a:p>
              <a:p>
                <a:pPr lvl="4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180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k++</a:t>
                </a:r>
              </a:p>
              <a:p>
                <a:pPr lvl="3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𝑗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𝐻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𝜌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𝑘</m:t>
                          </m:r>
                        </m:e>
                      </m:d>
                    </m:oMath>
                  </m:oMathPara>
                </a14:m>
                <a:endParaRPr lang="en-US" sz="18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3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𝑐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</m:sub>
                      </m:sSub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</m:t>
                      </m:r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𝑐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sz="18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3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p>
                      <m:s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(−1)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𝐻</m:t>
                        </m:r>
                        <m:d>
                          <m:d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𝜌</m:t>
                            </m:r>
                          </m:e>
                        </m:d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[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𝜏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−256]</m:t>
                        </m:r>
                      </m:sup>
                    </m:sSup>
                  </m:oMath>
                </a14:m>
                <a:r>
                  <a:rPr lang="en-US" sz="180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    </a:t>
                </a:r>
                <a:r>
                  <a:rPr lang="en-US" sz="1800" i="1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//  </a:t>
                </a:r>
                <a:r>
                  <a:rPr lang="en-US" sz="180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[</a:t>
                </a: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k] is bit position k</a:t>
                </a:r>
              </a:p>
              <a:p>
                <a:pPr lvl="3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𝑘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++</m:t>
                      </m:r>
                    </m:oMath>
                  </m:oMathPara>
                </a14:m>
                <a:endParaRPr lang="en-US" sz="18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 c</a:t>
                </a:r>
              </a:p>
              <a:p>
                <a:pPr lvl="1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SampleInBall generates an element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60 </m:t>
                        </m:r>
                      </m:sub>
                    </m:sSub>
                  </m:oMath>
                </a14:m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pseudorandomly; it is based on the Fisher-Yates shuffe. The first 8 bytes of H(</a:t>
                </a:r>
                <a:r>
                  <a:rPr lang="el-GR" dirty="0">
                    <a:latin typeface="Calibri" panose="020F0502020204030204" pitchFamily="34" charset="0"/>
                    <a:cs typeface="Calibri" panose="020F0502020204030204" pitchFamily="34" charset="0"/>
                  </a:rPr>
                  <a:t>ρ) </a:t>
                </a: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choose the signs of the nonzero entries of c; subsequent bytes choose the positions of those nonzero entries</a:t>
                </a:r>
              </a:p>
              <a:p>
                <a:r>
                  <a:rPr lang="en-US" b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SHAKE256 used as an XOF.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228600" y="1270726"/>
                <a:ext cx="8572500" cy="5282474"/>
              </a:xfrm>
              <a:prstGeom prst="rect">
                <a:avLst/>
              </a:prstGeom>
              <a:blipFill>
                <a:blip r:embed="rId2"/>
                <a:stretch>
                  <a:fillRect l="-1775" t="-11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920515"/>
      </p:ext>
    </p:extLst>
  </p:cSld>
  <p:clrMapOvr>
    <a:masterClrMapping/>
  </p:clrMapOvr>
  <p:transition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463908" y="121808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NTT for Dilithium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304800" y="1600200"/>
                <a:ext cx="8191500" cy="455609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b="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--- outputs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𝑗</m:t>
                            </m:r>
                          </m:sub>
                        </m:sSub>
                      </m:e>
                    </m:acc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=(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𝜁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d>
                      <m:d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−</m:t>
                            </m:r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𝜁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d>
                      <m:d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𝜁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d>
                      <m:d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−</m:t>
                            </m:r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𝜁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…,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d>
                      <m:d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−</m:t>
                            </m:r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𝜁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127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𝑓𝑜𝑟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=0;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&lt;256;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++</m:t>
                        </m:r>
                      </m:e>
                    </m:d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8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r>
                      <a:rPr lang="en-US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[</m:t>
                    </m:r>
                    <m:r>
                      <a:rPr lang="en-US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]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30288" lvl="2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=0;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=128</m:t>
                    </m:r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30288" lvl="2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𝑤h𝑖𝑙𝑒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𝑙𝑒𝑛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≥1</m:t>
                        </m:r>
                      </m:e>
                    </m:d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255713" lvl="3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=0</m:t>
                    </m:r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255713" lvl="3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while (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&lt;256)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428750" lvl="4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++</m:t>
                    </m:r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428750" lvl="4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𝑧𝑒𝑡𝑎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sSup>
                      <m:s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𝜁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𝑏𝑖𝑡𝑟𝑒𝑣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(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)</m:t>
                        </m:r>
                      </m:sup>
                    </m:sSup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e>
                    </m:d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428750" lvl="4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for(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;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−1)</m:t>
                    </m:r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544638" lvl="5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𝑧𝑒𝑡𝑎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acc>
                      <m:accPr>
                        <m:chr m:val="̂"/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</m:acc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[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]</m:t>
                    </m:r>
                  </m:oMath>
                </a14:m>
                <a:endParaRPr lang="en-US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544638" lvl="5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𝑙𝑒𝑛</m:t>
                        </m:r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acc>
                      <m:accPr>
                        <m:chr m:val="̂"/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</m:oMath>
                </a14:m>
                <a:endParaRPr lang="en-US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544638" lvl="5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acc>
                      <m:accPr>
                        <m:chr m:val="̂"/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</m:oMath>
                </a14:m>
                <a:endParaRPr lang="en-US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428750" lvl="4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+=2∙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255713" lvl="3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/2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428750" lvl="4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304800" y="1600200"/>
                <a:ext cx="8191500" cy="4556090"/>
              </a:xfrm>
              <a:prstGeom prst="rect">
                <a:avLst/>
              </a:prstGeom>
              <a:blipFill>
                <a:blip r:embed="rId2"/>
                <a:stretch>
                  <a:fillRect l="-1548" t="-16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042096"/>
      </p:ext>
    </p:extLst>
  </p:cSld>
  <p:clrMapOvr>
    <a:masterClrMapping/>
  </p:clrMapOvr>
  <p:transition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463908" y="121808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NTT for Dilithium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270477" y="1524000"/>
                <a:ext cx="8375292" cy="4877637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</m:acc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b="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𝑓𝑜𝑟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=0;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&lt;256;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++</m:t>
                        </m:r>
                      </m:e>
                    </m:d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</a:t>
                </a:r>
                <a14:m>
                  <m:oMath xmlns:m="http://schemas.openxmlformats.org/officeDocument/2006/math">
                    <m:r>
                      <a:rPr lang="en-US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=256;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=1</m:t>
                    </m:r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𝑤h𝑖𝑙𝑒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𝑙𝑒𝑛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&lt;256</m:t>
                        </m:r>
                      </m:e>
                    </m:d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30288" lvl="2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=0</m:t>
                    </m:r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30288" lvl="2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while (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&lt;256)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255713" lvl="3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−−</m:t>
                    </m:r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255713" lvl="3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𝑧𝑒𝑡𝑎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sSup>
                      <m:s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𝜁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𝑏𝑖𝑡𝑟𝑒𝑣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(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)</m:t>
                        </m:r>
                      </m:sup>
                    </m:sSup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e>
                    </m:d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255713" lvl="3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for(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;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−1)</m:t>
                    </m:r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428750" lvl="4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428750" lvl="4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𝑙𝑒𝑛</m:t>
                        </m:r>
                      </m:e>
                    </m:d>
                  </m:oMath>
                </a14:m>
                <a:endParaRPr lang="en-US" sz="18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428750" lvl="4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𝑙𝑒𝑛</m:t>
                        </m:r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d>
                      <m:dPr>
                        <m:begChr m:val="["/>
                        <m:endChr m:val="]"/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𝑙𝑒𝑛</m:t>
                        </m:r>
                      </m:e>
                    </m:d>
                  </m:oMath>
                </a14:m>
                <a:endParaRPr lang="en-US" sz="180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428750" lvl="4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𝑙𝑒𝑛</m:t>
                        </m:r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𝑧𝑒𝑡𝑎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d>
                      <m:dPr>
                        <m:begChr m:val="["/>
                        <m:endChr m:val="]"/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𝑙𝑒𝑛</m:t>
                        </m:r>
                      </m:e>
                    </m:d>
                  </m:oMath>
                </a14:m>
                <a:endParaRPr lang="en-US" sz="180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428750" lvl="4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+=2∙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30288" lvl="2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/2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=8347861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𝑓𝑜𝑟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=0;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&lt;256;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++</m:t>
                        </m:r>
                      </m:e>
                    </m:d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</a:t>
                </a:r>
                <a14:m>
                  <m:oMath xmlns:m="http://schemas.openxmlformats.org/officeDocument/2006/math">
                    <m:r>
                      <a:rPr lang="en-US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r>
                      <a:rPr lang="en-US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r>
                      <a:rPr lang="en-US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r>
                      <a:rPr lang="en-US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[</m:t>
                    </m:r>
                    <m:r>
                      <a:rPr lang="en-US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]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30288" lvl="2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428750" lvl="4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270477" y="1524000"/>
                <a:ext cx="8375292" cy="4877637"/>
              </a:xfrm>
              <a:prstGeom prst="rect">
                <a:avLst/>
              </a:prstGeom>
              <a:blipFill>
                <a:blip r:embed="rId2"/>
                <a:stretch>
                  <a:fillRect l="-1364" t="-10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167951"/>
      </p:ext>
    </p:extLst>
  </p:cSld>
  <p:clrMapOvr>
    <a:masterClrMapping/>
  </p:clrMapOvr>
  <p:transition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1100187" y="262453"/>
            <a:ext cx="73580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Dilithium, unedited, motivation</a:t>
            </a:r>
            <a:endParaRPr lang="en-US" sz="24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152400" y="1399844"/>
                <a:ext cx="8809480" cy="5153356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Preliminary lattice version is p</a:t>
                </a:r>
                <a:r>
                  <a:rPr lang="en-US" sz="1800" b="0" dirty="0">
                    <a:solidFill>
                      <a:schemeClr val="tx1"/>
                    </a:solidFill>
                    <a:cs typeface="Calibri" panose="020F0502020204030204" pitchFamily="34" charset="0"/>
                    <a:sym typeface="Arial"/>
                  </a:rPr>
                  <a:t>rover generates: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×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</m:t>
                        </m:r>
                      </m:sup>
                    </m:sSup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</m:t>
                        </m:r>
                      </m:e>
                      <m:sub>
                        <m: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×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𝑛</m:t>
                        </m:r>
                      </m:sup>
                    </m:sSup>
                    <m:r>
                      <a:rPr lang="en-US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</m:t>
                        </m:r>
                      </m:e>
                      <m:sub>
                        <m: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×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𝑛</m:t>
                        </m:r>
                      </m:sup>
                    </m:sSup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with short coefficients and computes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  Public key is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  Private key is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914400" lvl="1" indent="-4572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Prover generates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𝑦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 </m:t>
                    </m:r>
                    <m:sSup>
                      <m:s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</m:t>
                        </m:r>
                      </m:sup>
                    </m:sSup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with “small coefficients”.  Sends commitment as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𝐴𝑦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914400" lvl="1" indent="-4572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Verifiers sends challenge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with small coefficients</a:t>
                </a:r>
              </a:p>
              <a:p>
                <a:pPr marL="914400" lvl="1" indent="-4572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Prover returns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𝑦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  <a:p>
                <a:pPr marL="914400" lvl="1" indent="-4572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Verifier checks coefficients of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are small and that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𝐴𝑧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𝑡𝑐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≈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𝐴𝑦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To avoid having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leak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signer applies rejection sampling to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  <a:p>
                <a:pPr marL="342900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Dilithium</a:t>
                </a: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Uses elements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𝑞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𝑥</m:t>
                            </m:r>
                          </m:e>
                        </m:d>
                      </m:num>
                      <m:den>
                        <m:sSup>
                          <m:sSup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256</m:t>
                            </m:r>
                          </m:sup>
                        </m:s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+1</m:t>
                        </m:r>
                      </m:den>
                    </m:f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 rather than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ℤ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.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Uses a seed, </a:t>
                </a:r>
                <a14:m>
                  <m:oMath xmlns:m="http://schemas.openxmlformats.org/officeDocument/2006/math">
                    <m:r>
                      <a:rPr lang="en-US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to generate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</m:oMath>
                </a14:m>
                <a:r>
                  <a:rPr lang="en-US" sz="1800" b="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</a:t>
                </a: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compresses t by dropping low order bits.</a:t>
                </a: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Signs a message representative, </a:t>
                </a:r>
                <a14:m>
                  <m:oMath xmlns:m="http://schemas.openxmlformats.org/officeDocument/2006/math">
                    <m:r>
                      <a:rPr lang="en-US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𝜇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which is a hash of the public key and the message</a:t>
                </a: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Uses a rounded version of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𝐴𝑦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Provides a hint,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to help reconstruct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from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152400" y="1399844"/>
                <a:ext cx="8809480" cy="5153356"/>
              </a:xfrm>
              <a:prstGeom prst="rect">
                <a:avLst/>
              </a:prstGeom>
              <a:blipFill>
                <a:blip r:embed="rId2"/>
                <a:stretch>
                  <a:fillRect l="-1585" t="-14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19A52550-3846-09CF-F312-0B1A731DD5D9}"/>
              </a:ext>
            </a:extLst>
          </p:cNvPr>
          <p:cNvSpPr txBox="1"/>
          <p:nvPr/>
        </p:nvSpPr>
        <p:spPr>
          <a:xfrm>
            <a:off x="408398" y="2467725"/>
            <a:ext cx="184731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75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1424A1-D99F-E701-D142-9EF8CE374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573414"/>
      </p:ext>
    </p:extLst>
  </p:cSld>
  <p:clrMapOvr>
    <a:masterClrMapping/>
  </p:clrMapOvr>
  <p:transition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228600" y="471487"/>
            <a:ext cx="8458199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76" tIns="34275" rIns="342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Dilithium parameters for security category 5</a:t>
            </a:r>
            <a:endParaRPr lang="en-US" sz="28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A52550-3846-09CF-F312-0B1A731DD5D9}"/>
              </a:ext>
            </a:extLst>
          </p:cNvPr>
          <p:cNvSpPr txBox="1"/>
          <p:nvPr/>
        </p:nvSpPr>
        <p:spPr>
          <a:xfrm>
            <a:off x="408398" y="2467725"/>
            <a:ext cx="184731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75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1424A1-D99F-E701-D142-9EF8CE374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57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FAC05939-6EF7-42DD-900B-39154EDBECF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20873149"/>
                  </p:ext>
                </p:extLst>
              </p:nvPr>
            </p:nvGraphicFramePr>
            <p:xfrm>
              <a:off x="1447800" y="2011680"/>
              <a:ext cx="5791200" cy="39319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75410">
                      <a:extLst>
                        <a:ext uri="{9D8B030D-6E8A-4147-A177-3AD203B41FA5}">
                          <a16:colId xmlns:a16="http://schemas.microsoft.com/office/drawing/2014/main" val="3237506163"/>
                        </a:ext>
                      </a:extLst>
                    </a:gridCol>
                    <a:gridCol w="2485390">
                      <a:extLst>
                        <a:ext uri="{9D8B030D-6E8A-4147-A177-3AD203B41FA5}">
                          <a16:colId xmlns:a16="http://schemas.microsoft.com/office/drawing/2014/main" val="761248529"/>
                        </a:ext>
                      </a:extLst>
                    </a:gridCol>
                    <a:gridCol w="1930400">
                      <a:extLst>
                        <a:ext uri="{9D8B030D-6E8A-4147-A177-3AD203B41FA5}">
                          <a16:colId xmlns:a16="http://schemas.microsoft.com/office/drawing/2014/main" val="110320522"/>
                        </a:ext>
                      </a:extLst>
                    </a:gridCol>
                  </a:tblGrid>
                  <a:tr h="314573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Meaning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50185716"/>
                      </a:ext>
                    </a:extLst>
                  </a:tr>
                  <a:tr h="314573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modulus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8380417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59033897"/>
                      </a:ext>
                    </a:extLst>
                  </a:tr>
                  <a:tr h="314573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# dropped bits from 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13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69684294"/>
                      </a:ext>
                    </a:extLst>
                  </a:tr>
                  <a:tr h="314573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𝜏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# </a:t>
                          </a:r>
                          <a14:m>
                            <m:oMath xmlns:m="http://schemas.openxmlformats.org/officeDocument/2006/math">
                              <m:r>
                                <a:rPr lang="en-US" sz="1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±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oMath>
                          </a14:m>
                          <a:r>
                            <a:rPr lang="en-US" sz="1600" dirty="0"/>
                            <a:t>s in </a:t>
                          </a:r>
                          <a14:m>
                            <m:oMath xmlns:m="http://schemas.openxmlformats.org/officeDocument/2006/math"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60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84185891"/>
                      </a:ext>
                    </a:extLst>
                  </a:tr>
                  <a:tr h="314573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Collision strength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256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74722119"/>
                      </a:ext>
                    </a:extLst>
                  </a:tr>
                  <a:tr h="314573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Coefficient range of </a:t>
                          </a:r>
                          <a14:m>
                            <m:oMath xmlns:m="http://schemas.openxmlformats.org/officeDocument/2006/math"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oMath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19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85651758"/>
                      </a:ext>
                    </a:extLst>
                  </a:tr>
                  <a:tr h="511871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Low order rounding 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num>
                                  <m:den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08003510"/>
                      </a:ext>
                    </a:extLst>
                  </a:tr>
                  <a:tr h="314573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Dimensions of </a:t>
                          </a:r>
                          <a14:m>
                            <m:oMath xmlns:m="http://schemas.openxmlformats.org/officeDocument/2006/math"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oMath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(8,7)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9336112"/>
                      </a:ext>
                    </a:extLst>
                  </a:tr>
                  <a:tr h="314573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𝜂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Private key 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2438299"/>
                      </a:ext>
                    </a:extLst>
                  </a:tr>
                  <a:tr h="314573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𝜏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𝜂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120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51012360"/>
                      </a:ext>
                    </a:extLst>
                  </a:tr>
                  <a:tr h="314573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Max # of 1’s in hint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75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61575037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FAC05939-6EF7-42DD-900B-39154EDBECF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20873149"/>
                  </p:ext>
                </p:extLst>
              </p:nvPr>
            </p:nvGraphicFramePr>
            <p:xfrm>
              <a:off x="1447800" y="2011680"/>
              <a:ext cx="5791200" cy="39319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75410">
                      <a:extLst>
                        <a:ext uri="{9D8B030D-6E8A-4147-A177-3AD203B41FA5}">
                          <a16:colId xmlns:a16="http://schemas.microsoft.com/office/drawing/2014/main" val="3237506163"/>
                        </a:ext>
                      </a:extLst>
                    </a:gridCol>
                    <a:gridCol w="2485390">
                      <a:extLst>
                        <a:ext uri="{9D8B030D-6E8A-4147-A177-3AD203B41FA5}">
                          <a16:colId xmlns:a16="http://schemas.microsoft.com/office/drawing/2014/main" val="761248529"/>
                        </a:ext>
                      </a:extLst>
                    </a:gridCol>
                    <a:gridCol w="1930400">
                      <a:extLst>
                        <a:ext uri="{9D8B030D-6E8A-4147-A177-3AD203B41FA5}">
                          <a16:colId xmlns:a16="http://schemas.microsoft.com/office/drawing/2014/main" val="110320522"/>
                        </a:ext>
                      </a:extLst>
                    </a:gridCol>
                  </a:tblGrid>
                  <a:tr h="33528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Meaning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50185716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926" t="-103704" r="-325000" b="-97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modulus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8380417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59033897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926" t="-211538" r="-325000" b="-9153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# dropped bits from 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13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69684294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926" t="-300000" r="-325000" b="-7814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5612" t="-300000" r="-79082" b="-7814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60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84185891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926" t="-415385" r="-325000" b="-7115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Collision strength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256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74722119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926" t="-496296" r="-325000" b="-5851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5612" t="-496296" r="-79082" b="-5851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0658" t="-496296" r="-1974" b="-58518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85651758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926" t="-357778" r="-325000" b="-2511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Low order rounding 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0658" t="-357778" r="-1974" b="-25111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08003510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926" t="-762963" r="-325000" b="-31851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5612" t="-762963" r="-79082" b="-31851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0658" t="-762963" r="-1974" b="-31851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9336112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926" t="-896154" r="-325000" b="-2307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Private key 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2438299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926" t="-959259" r="-325000" b="-1222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120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51012360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926" t="-1100000" r="-325000" b="-269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Max # of 1’s in hint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75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6157503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27057372"/>
      </p:ext>
    </p:extLst>
  </p:cSld>
  <p:clrMapOvr>
    <a:masterClrMapping/>
  </p:clrMapOvr>
  <p:transition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1100187" y="319087"/>
            <a:ext cx="73580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Dilithium, Keygen</a:t>
            </a:r>
            <a:endParaRPr lang="en-US" sz="28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470899" y="1896527"/>
                <a:ext cx="8202202" cy="45720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Keygen</a:t>
                </a: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𝜉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 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p>
                    </m:sSup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(random)</a:t>
                </a: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𝜌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′</m:t>
                            </m:r>
                          </m:sup>
                        </m:s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𝜉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1024</m:t>
                        </m:r>
                      </m:e>
                    </m:d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 (256, 512, 256) bits respectively</a:t>
                </a: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</m:e>
                    </m:acc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𝐸𝑥𝑝𝑎𝑛𝑑𝐴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𝐸𝑥𝑝𝑎𝑛𝑑𝑆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𝜌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 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𝐴</m:t>
                            </m:r>
                          </m:e>
                        </m:acc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 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  <m:d>
                          <m:d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 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𝑃𝑜𝑤𝑒𝑟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2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𝑅𝑜𝑢𝑛𝑑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𝑡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</m:d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𝑝𝑘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𝑝𝑘𝐸𝑛𝑐𝑜𝑑𝑒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𝑡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𝑡𝑟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𝐵𝑦𝑡𝑒𝑠𝑇𝑜𝐵𝑖𝑡𝑠</m:t>
                        </m:r>
                        <m:d>
                          <m:d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𝑝𝑘</m:t>
                            </m:r>
                          </m:e>
                        </m:d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512</m:t>
                        </m:r>
                      </m:e>
                    </m:d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𝑠𝑘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𝑠𝑘𝐸𝑛𝑐𝑜𝑑𝑒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𝑡𝑟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𝑝𝑘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𝑠𝑘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470899" y="1896527"/>
                <a:ext cx="8202202" cy="4572000"/>
              </a:xfrm>
              <a:prstGeom prst="rect">
                <a:avLst/>
              </a:prstGeom>
              <a:blipFill>
                <a:blip r:embed="rId2"/>
                <a:stretch>
                  <a:fillRect l="-1543" t="-16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19A52550-3846-09CF-F312-0B1A731DD5D9}"/>
              </a:ext>
            </a:extLst>
          </p:cNvPr>
          <p:cNvSpPr txBox="1"/>
          <p:nvPr/>
        </p:nvSpPr>
        <p:spPr>
          <a:xfrm>
            <a:off x="408398" y="2467725"/>
            <a:ext cx="184731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75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1424A1-D99F-E701-D142-9EF8CE374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828085"/>
      </p:ext>
    </p:extLst>
  </p:cSld>
  <p:clrMapOvr>
    <a:masterClrMapping/>
  </p:clrMapOvr>
  <p:transition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1100187" y="262453"/>
            <a:ext cx="73580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Dilithium, Sign</a:t>
            </a:r>
            <a:endParaRPr lang="en-US" sz="28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392488" y="1203142"/>
                <a:ext cx="8191500" cy="5273858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𝑡𝑟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𝑠𝑘𝑑𝑒𝑐𝑜𝑑𝑒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𝑠𝑘</m:t>
                        </m:r>
                      </m:e>
                    </m:d>
                  </m:oMath>
                </a14:m>
                <a:endParaRPr lang="en-US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</m:e>
                    </m:acc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e>
                    </m:acc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</m:e>
                    </m:acc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</m:e>
                    </m:acc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𝐸𝑥𝑝𝑎𝑛𝑑𝐴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</a:t>
                </a: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𝜇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𝑡𝑟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𝑀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512)</m:t>
                    </m:r>
                  </m:oMath>
                </a14:m>
                <a:r>
                  <a:rPr lang="en-US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𝑟𝑛𝑑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 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p>
                    </m:sSup>
                  </m:oMath>
                </a14:m>
                <a:endParaRPr lang="en-US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𝑟𝑛𝑑</m:t>
                                </m:r>
                              </m:e>
                            </m:d>
                          </m:e>
                        </m:d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𝜇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512</m:t>
                        </m:r>
                      </m:e>
                    </m:d>
                  </m:oMath>
                </a14:m>
                <a:endParaRPr lang="en-US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𝜅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=0</m:t>
                    </m:r>
                  </m:oMath>
                </a14:m>
                <a:endParaRPr lang="en-US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while(1) {</a:t>
                </a:r>
              </a:p>
              <a:p>
                <a:pPr marL="1087438" lvl="2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lphaLcPeriod"/>
                </a:pP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𝑦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𝐸𝑥𝑝𝑎𝑛𝑑𝑀𝑎𝑠𝑘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p>
                      <m:sSup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</m:e>
                      <m:sup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l-GR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𝜅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6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87438" lvl="2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lphaLcPeriod"/>
                </a:pP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 </m:t>
                    </m:r>
                    <m:sSup>
                      <m:sSup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𝐴</m:t>
                            </m:r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 </m:t>
                            </m:r>
                          </m:e>
                        </m:acc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  <m:d>
                          <m:dPr>
                            <m:ctrlP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𝑦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1600" b="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h𝑖𝑔h𝑏𝑖𝑡𝑠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2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6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87438" lvl="2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lphaLcPeriod"/>
                </a:pP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acc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𝜇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𝐸𝑛𝑐𝑜𝑑𝑒</m:t>
                    </m:r>
                    <m:d>
                      <m:d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𝑤</m:t>
                            </m:r>
                          </m:e>
                          <m:sub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2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𝜆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6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87438" lvl="2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lphaL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accPr>
                              <m:e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𝑐</m:t>
                                </m:r>
                              </m:e>
                            </m:acc>
                          </m:e>
                          <m:sub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accPr>
                              <m:e>
                                <m: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𝑐</m:t>
                                </m:r>
                              </m:e>
                            </m:acc>
                          </m:e>
                          <m:sub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 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first 256 and last </a:t>
                </a:r>
                <a14:m>
                  <m:oMath xmlns:m="http://schemas.openxmlformats.org/officeDocument/2006/math">
                    <m:r>
                      <a:rPr lang="en-US" sz="16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256−2</m:t>
                    </m:r>
                    <m:r>
                      <a:rPr lang="en-US" sz="1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𝜆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bits</a:t>
                </a:r>
              </a:p>
              <a:p>
                <a:pPr marL="1087438" lvl="2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lphaLcPeriod"/>
                </a:pP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𝑆𝑎𝑚𝑝𝑙𝑒𝐵𝑎𝑙𝑙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𝑐</m:t>
                            </m:r>
                          </m:e>
                        </m:acc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6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acc>
                    <m:r>
                      <a:rPr lang="en-US" sz="1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r>
                      <a:rPr lang="en-US" sz="1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</a:p>
              <a:p>
                <a:pPr marL="1087438" lvl="2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lphaLcPeriod"/>
                </a:pP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 </m:t>
                    </m:r>
                    <m:sSup>
                      <m:sSup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acc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sSub>
                      <m:sSubPr>
                        <m:ctrlP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</m:acc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sSub>
                      <m:sSub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 </m:t>
                    </m:r>
                    <m:sSup>
                      <m:sSup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acc>
                    <m:sSub>
                      <m:sSub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 </m:t>
                            </m:r>
                          </m:e>
                        </m:acc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</a:t>
                </a:r>
              </a:p>
              <a:p>
                <a:pPr marL="1087438" lvl="2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lphaLcPeriod"/>
                </a:pP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𝑦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sSub>
                      <m:sSub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</m:oMath>
                </a14:m>
                <a:endParaRPr lang="en-US" sz="16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87438" lvl="2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lphaL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𝑙𝑜𝑤𝑏𝑖𝑡𝑠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sSub>
                      <m:sSub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1087438" lvl="2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lphaLcPeriod"/>
                </a:pPr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If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𝑧</m:t>
                            </m:r>
                          </m:e>
                        </m:d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</m:e>
                      <m:sub>
                        <m: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∞</m:t>
                        </m:r>
                      </m:sub>
                    </m:sSub>
                    <m:r>
                      <a:rPr lang="en-US" sz="1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≥</m:t>
                    </m:r>
                    <m:sSub>
                      <m:sSubPr>
                        <m:ctrlP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6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∞</m:t>
                        </m:r>
                      </m:sub>
                    </m:sSub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≥</m:t>
                    </m:r>
                    <m:sSub>
                      <m:sSub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then </a:t>
                </a:r>
                <a:r>
                  <a:rPr lang="en-US" sz="1600" b="1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continue</a:t>
                </a:r>
              </a:p>
              <a:p>
                <a:pPr marL="1087438" lvl="2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lphaLcPeriod"/>
                </a:pP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𝑡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 </m:t>
                    </m:r>
                    <m:sSup>
                      <m:sSup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acc>
                      <m:accPr>
                        <m:chr m:val="̃"/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acc>
                    <m:sSub>
                      <m:sSubPr>
                        <m:ctrlP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𝑡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r>
                      <a:rPr lang="en-US" sz="1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  <m:r>
                      <a:rPr lang="en-US" sz="1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sz="1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𝑚𝑎𝑘𝑒h𝑖𝑛𝑡</m:t>
                    </m:r>
                    <m:d>
                      <m:dPr>
                        <m:ctrlPr>
                          <a:rPr lang="en-US" sz="1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sSub>
                          <m:sSubPr>
                            <m:ctrlP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sSub>
                          <m:sSubPr>
                            <m:ctrlP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sSub>
                          <m:sSubPr>
                            <m:ctrlP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endParaRPr lang="en-US" sz="16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87438" lvl="2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lphaLcPeriod"/>
                </a:pPr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dPr>
                              <m:e>
                                <m: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𝑐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  <a:sym typeface="Arial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  <a:sym typeface="Arial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  <a:sym typeface="Arial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∞</m:t>
                        </m:r>
                      </m:sub>
                    </m:sSub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6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and # 1’s in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𝜔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then </a:t>
                </a:r>
                <a:r>
                  <a:rPr lang="en-US" sz="1600" b="1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break</a:t>
                </a:r>
              </a:p>
              <a:p>
                <a:pPr marL="1087438" lvl="2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lphaLcPeriod"/>
                </a:pP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𝜅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+=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}</a:t>
                </a: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 startAt="9"/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𝜎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𝑠𝑖𝑔𝐸𝑛𝑐𝑜𝑑𝑒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acc>
                      <m:accPr>
                        <m:chr m:val="̃"/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acc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𝑚𝑜𝑑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±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e>
                    </m:d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392488" y="1203142"/>
                <a:ext cx="8191500" cy="5273858"/>
              </a:xfrm>
              <a:prstGeom prst="rect">
                <a:avLst/>
              </a:prstGeom>
              <a:blipFill>
                <a:blip r:embed="rId2"/>
                <a:stretch>
                  <a:fillRect l="-15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19A52550-3846-09CF-F312-0B1A731DD5D9}"/>
              </a:ext>
            </a:extLst>
          </p:cNvPr>
          <p:cNvSpPr txBox="1"/>
          <p:nvPr/>
        </p:nvSpPr>
        <p:spPr>
          <a:xfrm>
            <a:off x="408398" y="2467725"/>
            <a:ext cx="184731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75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1424A1-D99F-E701-D142-9EF8CE374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388654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990600"/>
          </a:xfrm>
        </p:spPr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Some simple results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63964" y="1828800"/>
                <a:ext cx="7886700" cy="44958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Remember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000" b="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centrally symmetric if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000" b="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implies </a:t>
                </a:r>
                <a14:m>
                  <m:oMath xmlns:m="http://schemas.openxmlformats.org/officeDocument/2006/math">
                    <m:r>
                      <a:rPr lang="en-US" sz="2000" b="0" i="0" kern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000" b="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and </a:t>
                </a: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convex if </a:t>
                </a: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implies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𝑢𝑠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∈[0,1]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We used this in proving Minkowski’s Theorem.</a:t>
                </a:r>
              </a:p>
              <a:p>
                <a:pPr>
                  <a:lnSpc>
                    <a:spcPct val="90000"/>
                  </a:lnSpc>
                </a:pPr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Theorem: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l-GR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ad>
                      <m:radPr>
                        <m:degHide m:val="on"/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rad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000" b="0" i="0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det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⁡(</m:t>
                        </m:r>
                        <m:r>
                          <m:rPr>
                            <m:sty m:val="p"/>
                          </m:rPr>
                          <a:rPr lang="el-GR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f>
                          <m:f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sup>
                    </m:sSup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</a:t>
                </a:r>
              </a:p>
              <a:p>
                <a:pPr marL="400050" lvl="1" indent="0">
                  <a:lnSpc>
                    <a:spcPct val="90000"/>
                  </a:lnSpc>
                  <a:buNone/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be a ball centered at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having radius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rad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000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det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⁡(</m:t>
                        </m:r>
                        <m:r>
                          <m:rPr>
                            <m:sty m:val="p"/>
                          </m:rPr>
                          <a:rPr lang="el-GR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f>
                          <m:fPr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sup>
                    </m:sSup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Let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kern="0">
                            <a:latin typeface="Cambria Math" panose="02040503050406030204" pitchFamily="18" charset="0"/>
                          </a:rPr>
                          <m:t> …,</m:t>
                        </m:r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be the coordinates of a vector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with respect to the basis generating the lattice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if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≤1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for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So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kumimoji="0" lang="en-US" sz="200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func>
                          <m:funcPr>
                            <m:ctrlPr>
                              <a:rPr kumimoji="0" lang="en-US" sz="2000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kumimoji="0" lang="en-US" sz="2000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det</m:t>
                            </m:r>
                          </m:fName>
                          <m:e>
                            <m:d>
                              <m:dPr>
                                <m:ctrlPr>
                                  <a:rPr kumimoji="0" lang="en-US" sz="2000" i="1" ker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kumimoji="0" lang="el-GR" sz="2000" i="0" ker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Λ</m:t>
                                </m:r>
                              </m:e>
                            </m:d>
                          </m:e>
                        </m:func>
                      </m:e>
                      <m:sup>
                        <m:f>
                          <m:fPr>
                            <m:ctrlPr>
                              <a:rPr kumimoji="0" lang="en-US" sz="2000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0" lang="en-US" sz="2000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kumimoji="0" lang="en-US" sz="2000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sup>
                    </m:sSup>
                    <m:r>
                      <a:rPr kumimoji="0" lang="en-US" sz="2000" b="0" i="1" kern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(1,1,…,1)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sz="200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func>
                          <m:funcPr>
                            <m:ctrlPr>
                              <a:rPr kumimoji="0" lang="en-US" sz="2000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kumimoji="0" lang="en-US" sz="2000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det</m:t>
                            </m:r>
                          </m:fName>
                          <m:e>
                            <m:d>
                              <m:dPr>
                                <m:ctrlPr>
                                  <a:rPr kumimoji="0" lang="en-US" sz="2000" i="1" ker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kumimoji="0" lang="el-GR" sz="2000" ker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Λ</m:t>
                                </m:r>
                              </m:e>
                            </m:d>
                          </m:e>
                        </m:func>
                      </m:e>
                      <m:sup>
                        <m:f>
                          <m:fPr>
                            <m:ctrlPr>
                              <a:rPr kumimoji="0" lang="en-US" sz="2000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0" lang="en-US" sz="2000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kumimoji="0" lang="en-US" sz="2000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sup>
                    </m:sSup>
                    <m:r>
                      <a:rPr kumimoji="0" lang="en-US" sz="2000" i="1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(1,1,…,1)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as well as the line joining them are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so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𝑣𝑜𝑙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)≥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m:rPr>
                        <m:sty m:val="p"/>
                      </m:rPr>
                      <a:rPr lang="en-US" sz="20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det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</m:t>
                    </m:r>
                    <m:r>
                      <m:rPr>
                        <m:sty m:val="p"/>
                      </m:rPr>
                      <a:rPr lang="el-GR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sz="20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the result follows from Minkowski’s theorem.</a:t>
                </a:r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63964" y="1828800"/>
                <a:ext cx="7886700" cy="4495800"/>
              </a:xfrm>
              <a:prstGeom prst="rect">
                <a:avLst/>
              </a:prstGeom>
              <a:blipFill>
                <a:blip r:embed="rId2"/>
                <a:stretch>
                  <a:fillRect l="-804" t="-1690" r="-1286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18697797"/>
      </p:ext>
    </p:extLst>
  </p:cSld>
  <p:clrMapOvr>
    <a:masterClrMapping/>
  </p:clrMapOvr>
  <p:transition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1100187" y="319087"/>
            <a:ext cx="73580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Dilithium, Verify</a:t>
            </a:r>
            <a:endParaRPr lang="en-US" sz="28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830429" y="1670749"/>
                <a:ext cx="7551571" cy="5187251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Verify</a:t>
                </a: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𝑝𝑘𝑑𝑒𝑐𝑜𝑑𝑒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𝑝𝑘</m:t>
                        </m:r>
                      </m:e>
                    </m:d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acc>
                      <m:accPr>
                        <m:chr m:val="̃"/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acc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 ≔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𝑠𝑖𝑔𝑑𝑒𝑐𝑜𝑑𝑒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𝜎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</m:e>
                    </m:acc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𝐸𝑥𝑝𝑎𝑛𝑑𝐴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𝑡𝑟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𝐵𝑦𝑡𝑒𝑠𝑡𝑜𝐵𝑖𝑡𝑠</m:t>
                        </m:r>
                        <m:d>
                          <m:d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𝑝𝑘</m:t>
                            </m:r>
                          </m:e>
                        </m:d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512</m:t>
                        </m:r>
                      </m:e>
                    </m:d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</a:t>
                </a: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𝜇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𝑡𝑟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𝑀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512)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acc>
                              <m:accPr>
                                <m:chr m:val="̃"/>
                                <m:ctrlP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accPr>
                              <m:e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𝑐</m:t>
                                </m:r>
                              </m:e>
                            </m:acc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acc>
                              <m:accPr>
                                <m:chr m:val="̃"/>
                                <m:ctrlP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accPr>
                              <m:e>
                                <m: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𝑐</m:t>
                                </m:r>
                              </m:e>
                            </m:acc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first 256 and last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256−2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𝜆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bits</a:t>
                </a: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𝑆𝑎𝑚𝑝𝑙𝑒𝐵𝑎𝑙𝑙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𝑐</m:t>
                            </m:r>
                          </m:e>
                        </m:acc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𝑎𝑝𝑝𝑥</m:t>
                        </m:r>
                      </m:sub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bSup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 </m:t>
                    </m:r>
                    <m:sSup>
                      <m:s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acc>
                      <m:accPr>
                        <m:chr m:val="̃"/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</m:e>
                    </m:acc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𝑧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sSup>
                          <m:sSup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e>
                          <m:sup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</m:sup>
                        </m:sSup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bSup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𝑢𝑠𝑒h𝑖𝑛𝑡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bSup>
                      <m:sSub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𝑎𝑝𝑝𝑥</m:t>
                        </m:r>
                      </m:sub>
                      <m: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)</a:t>
                </a:r>
                <a:endParaRPr lang="en-US" sz="24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acc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′ ≔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𝜇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𝐸𝑛𝑐𝑜𝑑𝑒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Sup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𝑤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  <m:sup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′</m:t>
                            </m:r>
                          </m:sup>
                        </m:sSub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2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𝜆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𝑧</m:t>
                            </m:r>
                          </m:e>
                        </m:d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</m:e>
                      <m:sub>
                        <m: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∞</m:t>
                        </m:r>
                      </m:sub>
                    </m:sSub>
                    <m:r>
                      <a:rPr lang="en-US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</m:t>
                    </m:r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and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acc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==</m:t>
                    </m:r>
                    <m:acc>
                      <m:accPr>
                        <m:chr m:val="̃"/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acc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′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and # 1’s in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≤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𝜔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830429" y="1670749"/>
                <a:ext cx="7551571" cy="5187251"/>
              </a:xfrm>
              <a:prstGeom prst="rect">
                <a:avLst/>
              </a:prstGeom>
              <a:blipFill>
                <a:blip r:embed="rId2"/>
                <a:stretch>
                  <a:fillRect l="-2017" t="-19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19A52550-3846-09CF-F312-0B1A731DD5D9}"/>
              </a:ext>
            </a:extLst>
          </p:cNvPr>
          <p:cNvSpPr txBox="1"/>
          <p:nvPr/>
        </p:nvSpPr>
        <p:spPr>
          <a:xfrm>
            <a:off x="408398" y="2467725"/>
            <a:ext cx="184731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75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1424A1-D99F-E701-D142-9EF8CE374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891300"/>
      </p:ext>
    </p:extLst>
  </p:cSld>
  <p:clrMapOvr>
    <a:masterClrMapping/>
  </p:clrMapOvr>
  <p:transition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305637" y="138555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Kyber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305637" y="1600200"/>
                <a:ext cx="8457363" cy="49530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Kyber is a key encapsulation algorithm that uses a public key encryption algorithm similar to Dilithium in conjunction with an encapsulation </a:t>
                </a:r>
                <a:r>
                  <a:rPr lang="en-US" sz="20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mechanism (Fujisaki-Okamoto transform) which converts a conditionally secure encryption into a CCA safe encapsulation.  Here are some definitions.</a:t>
                </a:r>
                <a:endParaRPr lang="en-US" sz="2000" i="1" dirty="0"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𝑃𝑅𝐹</m:t>
                        </m:r>
                      </m:e>
                      <m:sub>
                        <m: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</m:t>
                        </m:r>
                      </m:sub>
                    </m:sSub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𝑠h𝑎𝑘𝑒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256(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𝑏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64∙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𝜂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𝑋𝑂𝐹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𝑠h𝑎𝑘𝑒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128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dPr>
                              <m:e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𝑖</m:t>
                                </m:r>
                              </m:e>
                            </m:d>
                          </m:e>
                        </m:d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𝑠h𝑎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3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𝐽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𝑠h𝑎𝑘𝑒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32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𝐺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𝑠h𝑎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3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512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are different for Kyber and Dilithium</a:t>
                </a:r>
              </a:p>
              <a:p>
                <a:pPr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Fujisaki-Okamoto transform:</a:t>
                </a: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ℰ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𝑝𝑘</m:t>
                        </m:r>
                      </m:sub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h𝑦</m:t>
                        </m:r>
                      </m:sup>
                    </m:sSubSup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sSubSup>
                      <m:sSub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ℰ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𝑝𝑘</m:t>
                        </m:r>
                      </m:sub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𝑎𝑠𝑦𝑚</m:t>
                        </m:r>
                      </m:sup>
                    </m:sSubSup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𝜎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𝐻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(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𝜎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)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sSubSup>
                      <m:sSub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ℰ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𝐺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(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𝜎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)</m:t>
                        </m:r>
                      </m:sub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𝑠𝑦𝑚</m:t>
                        </m:r>
                      </m:sup>
                    </m:sSubSup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𝜎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is random string,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𝐺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are hash functions,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ℰ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𝐺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(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𝜎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)</m:t>
                        </m:r>
                      </m:sub>
                      <m: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𝑠𝑦𝑚</m:t>
                        </m:r>
                      </m:sup>
                    </m:sSubSup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is symmetric encryption with key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𝐺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𝜎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ℰ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𝑝𝑘</m:t>
                        </m:r>
                      </m:sub>
                      <m: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𝑎𝑠𝑦𝑚</m:t>
                        </m:r>
                      </m:sup>
                    </m:sSubSup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is original asymmetric encryption algorithm.</a:t>
                </a:r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</a:p>
              <a:p>
                <a:pPr marL="714375" lvl="1" indent="-257175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305637" y="1600200"/>
                <a:ext cx="8457363" cy="4953000"/>
              </a:xfrm>
              <a:prstGeom prst="rect">
                <a:avLst/>
              </a:prstGeom>
              <a:blipFill>
                <a:blip r:embed="rId2"/>
                <a:stretch>
                  <a:fillRect l="-1649" t="-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740768"/>
      </p:ext>
    </p:extLst>
  </p:cSld>
  <p:clrMapOvr>
    <a:masterClrMapping/>
  </p:clrMapOvr>
  <p:transition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469770" y="138555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Useful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545970" y="1524000"/>
                <a:ext cx="7988430" cy="46482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b="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Parse: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ℬ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∗</m:t>
                        </m:r>
                      </m:sup>
                    </m:sSup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→</m:t>
                    </m:r>
                    <m:sSubSup>
                      <m:sSubSup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sub>
                      <m:sup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𝑛</m:t>
                        </m:r>
                      </m:sup>
                    </m:sSubSup>
                  </m:oMath>
                </a14:m>
                <a:endParaRPr lang="en-US" sz="20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Input: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𝐵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…∈</m:t>
                    </m:r>
                    <m:sSup>
                      <m:sSupPr>
                        <m:ctrlP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ℬ</m:t>
                        </m:r>
                      </m:e>
                      <m:sup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∗</m:t>
                        </m:r>
                      </m:sup>
                    </m:sSup>
                  </m:oMath>
                </a14:m>
                <a:endParaRPr lang="en-US" sz="20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b="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Output: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</m:acc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bSup>
                      <m:sSubSup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sub>
                      <m:sup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𝑛</m:t>
                        </m:r>
                      </m:sup>
                    </m:sSubSup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</m:oMath>
                </a14:m>
                <a:endParaRPr lang="en-US" sz="20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𝑖</m:t>
                      </m:r>
                      <m:r>
                        <a:rPr lang="en-US" sz="1800" b="0" i="1" smtClean="0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=0;</m:t>
                      </m:r>
                      <m:r>
                        <a:rPr lang="en-US" sz="1800" b="0" i="1" smtClean="0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𝑗</m:t>
                      </m:r>
                      <m:r>
                        <a:rPr lang="en-US" sz="1800" b="0" i="1" smtClean="0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=0;</m:t>
                      </m:r>
                    </m:oMath>
                  </m:oMathPara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1800" b="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while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𝑖</m:t>
                    </m:r>
                  </m:oMath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𝑑</m:t>
                      </m:r>
                      <m:r>
                        <a:rPr lang="en-US" sz="1800" b="0" i="1" smtClean="0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 </m:t>
                      </m:r>
                      <m:sSub>
                        <m:sSubPr>
                          <m:ctrlPr>
                            <a:rPr lang="en-US" sz="1800" b="0" i="1" smtClean="0">
                              <a:solidFill>
                                <a:srgbClr val="53535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rgbClr val="53535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𝑏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rgbClr val="53535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</m:sub>
                      </m:sSub>
                      <m:r>
                        <a:rPr lang="en-US" sz="1800" b="0" i="1" smtClean="0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+256∙</m:t>
                      </m:r>
                      <m:sSub>
                        <m:sSubPr>
                          <m:ctrlPr>
                            <a:rPr lang="en-US" sz="1800" b="0" i="1" smtClean="0">
                              <a:solidFill>
                                <a:srgbClr val="53535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rgbClr val="53535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𝑏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rgbClr val="53535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1800" b="0" i="1" smtClean="0">
                              <a:solidFill>
                                <a:srgbClr val="53535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&lt;19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</m:oMath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3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800" b="0" i="1" smtClean="0">
                              <a:solidFill>
                                <a:srgbClr val="53535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800" b="0" i="1" smtClean="0">
                                  <a:solidFill>
                                    <a:srgbClr val="535353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solidFill>
                                    <a:srgbClr val="535353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rgbClr val="535353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𝑗</m:t>
                              </m:r>
                            </m:sub>
                          </m:sSub>
                        </m:e>
                      </m:acc>
                      <m:r>
                        <a:rPr lang="en-US" sz="1800" b="0" i="1" smtClean="0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</m:t>
                      </m:r>
                      <m:r>
                        <a:rPr lang="en-US" sz="1800" b="0" i="1" smtClean="0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𝑑</m:t>
                      </m:r>
                    </m:oMath>
                  </m:oMathPara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3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𝑗</m:t>
                      </m:r>
                      <m:r>
                        <a:rPr lang="en-US" sz="1800" b="0" i="1" smtClean="0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++</m:t>
                      </m:r>
                    </m:oMath>
                  </m:oMathPara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𝑖</m:t>
                      </m:r>
                      <m:r>
                        <a:rPr lang="en-US" sz="1800" b="0" i="1" smtClean="0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+=2</m:t>
                      </m:r>
                    </m:oMath>
                  </m:oMathPara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2000" b="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𝑎</m:t>
                            </m:r>
                          </m:e>
                        </m:acc>
                      </m:e>
                      <m:sub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𝑎</m:t>
                            </m:r>
                          </m:e>
                        </m:acc>
                      </m:e>
                      <m:sub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20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…+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𝑎</m:t>
                            </m:r>
                          </m:e>
                        </m:acc>
                      </m:e>
                      <m:sub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𝑛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b>
                    </m:sSub>
                    <m:sSup>
                      <m:sSupPr>
                        <m:ctrlPr>
                          <a:rPr lang="en-US" sz="200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𝑛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</m:oMath>
                </a14:m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20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545970" y="1524000"/>
                <a:ext cx="7988430" cy="4648200"/>
              </a:xfrm>
              <a:prstGeom prst="rect">
                <a:avLst/>
              </a:prstGeom>
              <a:blipFill>
                <a:blip r:embed="rId2"/>
                <a:stretch>
                  <a:fillRect l="-17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40441"/>
      </p:ext>
    </p:extLst>
  </p:cSld>
  <p:clrMapOvr>
    <a:masterClrMapping/>
  </p:clrMapOvr>
  <p:transition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9392AE-56EC-42EE-8939-4F15A4865B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EB0E2ACE-0143-191A-A3E8-D068AAA05022}"/>
              </a:ext>
            </a:extLst>
          </p:cNvPr>
          <p:cNvSpPr txBox="1">
            <a:spLocks/>
          </p:cNvSpPr>
          <p:nvPr/>
        </p:nvSpPr>
        <p:spPr>
          <a:xfrm>
            <a:off x="469770" y="37681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Useful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AB03D645-AFEB-FD19-5720-EA53595F3D80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342900" y="1524000"/>
                <a:ext cx="8496300" cy="46482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𝑆𝑎𝑚𝑝𝑙𝑒𝑃𝑜𝑙𝑦𝐶𝐵𝐷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𝐵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</m:e>
                    </m:d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--- samples from (Central Binomial) 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Output: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bSup>
                      <m:sSub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sub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p>
                    </m:sSubSup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𝑏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 ≔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𝐵𝑦𝑡𝑒𝑇𝑜𝐵𝑖𝑡𝑠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𝐵</m:t>
                          </m:r>
                        </m:e>
                      </m:d>
                    </m:oMath>
                  </m:oMathPara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𝑓𝑜𝑟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=0;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&lt;256;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++</m:t>
                          </m:r>
                        </m:e>
                      </m:d>
                    </m:oMath>
                  </m:oMathPara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</m:t>
                        </m:r>
                      </m:sub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[2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]</m:t>
                        </m:r>
                      </m:e>
                    </m:nary>
                  </m:oMath>
                </a14:m>
                <a:r>
                  <a:rPr lang="en-US" sz="18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y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</m:t>
                        </m:r>
                      </m:sub>
                      <m: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[2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]</m:t>
                        </m:r>
                      </m:e>
                    </m:nary>
                  </m:oMath>
                </a14:m>
                <a:endParaRPr lang="en-US" sz="180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574675" lvl="2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𝑓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</m:e>
                      </m:d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≔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𝑥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−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𝑦</m:t>
                          </m:r>
                        </m:e>
                      </m:d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 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𝑚𝑜𝑑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(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𝑞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)</m:t>
                      </m:r>
                    </m:oMath>
                  </m:oMathPara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𝑆𝑎𝑚𝑝𝑙𝑒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,…, 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𝜂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𝑏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…,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𝑏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𝜂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←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{0,1}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</m:sup>
                    </m:sSup>
                  </m:oMath>
                </a14:m>
                <a:r>
                  <a:rPr lang="en-US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output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</m:sup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𝑏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)</m:t>
                        </m:r>
                      </m:e>
                    </m:nary>
                  </m:oMath>
                </a14:m>
                <a:endParaRPr lang="en-US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 central binomial distribution with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=10000, 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den>
                    </m:f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m:rPr>
                        <m:sty m:val="p"/>
                      </m:rPr>
                      <a:rPr lang="el-G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σ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𝑁𝑝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(1−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)</m:t>
                        </m:r>
                      </m:e>
                    </m:rad>
                  </m:oMath>
                </a14:m>
                <a:r>
                  <a:rPr lang="en-US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</a:t>
                </a:r>
                <a:endParaRPr lang="en-US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4900≤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≤5100</m:t>
                        </m:r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nary>
                      <m:naryPr>
                        <m:chr m:val="∑"/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=4900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5100</m:t>
                        </m:r>
                      </m:sup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  <m:t>𝑁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  <m:t>𝑗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 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𝑝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𝑗</m:t>
                            </m:r>
                          </m:sup>
                        </m:sSup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(1−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𝑝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)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𝑁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−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𝑗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≈</m:t>
                        </m:r>
                        <m:r>
                          <m:rPr>
                            <m:sty m:val="p"/>
                          </m:rPr>
                          <a:rPr lang="el-G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Φ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(</m:t>
                        </m:r>
                        <m:f>
                          <m:f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5100−5000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50</m:t>
                            </m:r>
                          </m:den>
                        </m:f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)</m:t>
                        </m:r>
                      </m:e>
                    </m:nary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m:rPr>
                        <m:sty m:val="p"/>
                      </m:rPr>
                      <a:rPr lang="el-GR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Φ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f>
                      <m:f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5100−5000</m:t>
                        </m:r>
                      </m:num>
                      <m:den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50</m:t>
                        </m:r>
                      </m:den>
                    </m:f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</a:t>
                </a:r>
              </a:p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Φ</m:t>
                    </m:r>
                  </m:oMath>
                </a14:m>
                <a:r>
                  <a:rPr lang="en-US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is CDF for normal distribution</a:t>
                </a:r>
              </a:p>
              <a:p>
                <a:pPr lvl="2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AB03D645-AFEB-FD19-5720-EA53595F3D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342900" y="1524000"/>
                <a:ext cx="8496300" cy="4648200"/>
              </a:xfrm>
              <a:prstGeom prst="rect">
                <a:avLst/>
              </a:prstGeom>
              <a:blipFill>
                <a:blip r:embed="rId2"/>
                <a:stretch>
                  <a:fillRect l="-1343" r="-1493" b="-2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BA27E92-D20D-C7F2-7454-5A76AC290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450153"/>
      </p:ext>
    </p:extLst>
  </p:cSld>
  <p:clrMapOvr>
    <a:masterClrMapping/>
  </p:clrMapOvr>
  <p:transition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489029" y="138555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Useful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489030" y="1615440"/>
                <a:ext cx="7988429" cy="46482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4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𝑒𝑛𝑐𝑜𝑑𝑒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is an array of length 256,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1≤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≤12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</a:t>
                </a:r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or (</a:t>
                </a:r>
                <a:r>
                  <a:rPr lang="en-US" sz="2000" b="0" dirty="0" err="1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</a:t>
                </a:r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= 0; </a:t>
                </a:r>
                <a:r>
                  <a:rPr lang="en-US" sz="2000" dirty="0" err="1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</a:t>
                </a:r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&lt; 256; </a:t>
                </a:r>
                <a:r>
                  <a:rPr lang="en-US" sz="2000" b="0" dirty="0" err="1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</a:t>
                </a:r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++)</a:t>
                </a:r>
              </a:p>
              <a:p>
                <a:pPr marL="1227138" lvl="3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𝑎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[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𝑖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]</a:t>
                </a:r>
              </a:p>
              <a:p>
                <a:pPr marL="1227138" lvl="3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 (j=0; j &lt; d; </a:t>
                </a:r>
                <a:r>
                  <a:rPr lang="en-US" sz="2000" dirty="0" err="1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j++</a:t>
                </a: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1400175" lvl="4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𝑏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∙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𝑎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2)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400175" lvl="4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𝑎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∙</m:t>
                            </m:r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𝑖</m:t>
                            </m:r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+</m:t>
                            </m:r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𝑗</m:t>
                            </m:r>
                          </m:e>
                        </m:d>
                      </m:num>
                      <m:den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den>
                    </m:f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</a:t>
                </a:r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eturn bits-to-bytes(b)</a:t>
                </a:r>
              </a:p>
              <a:p>
                <a:pPr lvl="1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𝑑𝑒𝑐𝑜𝑑𝑒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is a byte array of length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32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1≤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≤12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𝑏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𝑏𝑦𝑡𝑒𝑠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𝑡𝑜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𝑏𝑖𝑡𝑠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 (</a:t>
                </a:r>
                <a:r>
                  <a:rPr lang="en-US" sz="2000" dirty="0" err="1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</a:t>
                </a: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=0; i &lt; 256; </a:t>
                </a:r>
                <a:r>
                  <a:rPr lang="en-US" sz="2000" dirty="0" err="1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</a:t>
                </a: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++)</a:t>
                </a: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𝑜𝑢𝑡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nary>
                      <m:naryPr>
                        <m:chr m:val="∑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</m:t>
                        </m:r>
                      </m:sub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[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∙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]∙</m:t>
                        </m:r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𝑗</m:t>
                            </m:r>
                          </m:sup>
                        </m:sSup>
                      </m:e>
                    </m:nary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𝑜𝑢𝑡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489030" y="1615440"/>
                <a:ext cx="7988429" cy="4648200"/>
              </a:xfrm>
              <a:prstGeom prst="rect">
                <a:avLst/>
              </a:prstGeom>
              <a:blipFill>
                <a:blip r:embed="rId2"/>
                <a:stretch>
                  <a:fillRect l="-1587" b="-3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312508"/>
      </p:ext>
    </p:extLst>
  </p:cSld>
  <p:clrMapOvr>
    <a:masterClrMapping/>
  </p:clrMapOvr>
  <p:transition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094102-8C0C-CDA9-0B1C-0AF3A559AC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5F2934DC-5463-49B4-CB08-8DB85A87E3AE}"/>
              </a:ext>
            </a:extLst>
          </p:cNvPr>
          <p:cNvSpPr txBox="1">
            <a:spLocks/>
          </p:cNvSpPr>
          <p:nvPr/>
        </p:nvSpPr>
        <p:spPr>
          <a:xfrm>
            <a:off x="469770" y="37681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Useful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7AA450F3-1861-D028-9CED-99EA769E3642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577785" y="1746359"/>
                <a:ext cx="7988430" cy="39624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𝑆𝑎𝑚𝑝𝑙𝑒𝑁𝑇𝑇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()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--- samples uniformly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𝑇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sub>
                    </m:sSub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𝑖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 ≔0;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𝑗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 ≔0</m:t>
                      </m:r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𝑤h𝑖𝑙𝑒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 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𝑗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&lt;256</m:t>
                          </m:r>
                        </m:e>
                      </m:d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𝑑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𝑏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+256(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𝑏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+1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𝑚𝑜𝑑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(16)</m:t>
                      </m:r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𝑑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2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𝑏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+1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/16+16(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𝑏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+2</m:t>
                          </m:r>
                        </m:e>
                      </m:d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If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3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;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++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If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&lt;256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3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;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++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𝑖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+=3</m:t>
                      </m:r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</m:acc>
                  </m:oMath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7AA450F3-1861-D028-9CED-99EA769E36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577785" y="1746359"/>
                <a:ext cx="7988430" cy="3962400"/>
              </a:xfrm>
              <a:prstGeom prst="rect">
                <a:avLst/>
              </a:prstGeom>
              <a:blipFill>
                <a:blip r:embed="rId2"/>
                <a:stretch>
                  <a:fillRect l="-15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338CD30-6AC6-9DF7-8837-E58EF5B19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098855"/>
      </p:ext>
    </p:extLst>
  </p:cSld>
  <p:clrMapOvr>
    <a:masterClrMapping/>
  </p:clrMapOvr>
  <p:transition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545970" y="138555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Useful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538008" y="1752600"/>
                <a:ext cx="8148792" cy="41910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𝑐𝑜𝑚𝑝𝑟𝑒𝑠𝑠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e>
                    </m:d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---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𝑐𝑜𝑚𝑝𝑟𝑒𝑠𝑠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: 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ℤ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→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ℤ</m:t>
                        </m:r>
                      </m:e>
                      <m:sub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</m:sup>
                        </m:sSup>
                      </m:sub>
                    </m:sSub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→↱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</m:sup>
                        </m:sSup>
                      </m:num>
                      <m:den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den>
                    </m:f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↰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→↾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</m:sup>
                        </m:sSup>
                      </m:num>
                      <m:den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den>
                    </m:f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⇃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𝑑𝑒𝑐𝑜𝑚𝑝𝑟𝑒𝑠𝑠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𝑦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---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de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𝑐𝑜𝑚𝑝𝑟𝑒𝑠𝑠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: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ℤ</m:t>
                        </m:r>
                      </m:e>
                      <m:sub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</m:sup>
                        </m:sSup>
                      </m:sub>
                    </m:sSub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→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ℤ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sub>
                    </m:sSub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y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→↱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num>
                      <m:den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</m:sup>
                        </m:sSup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𝑦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↲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𝑦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→↾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𝑞</m:t>
                          </m:r>
                        </m:num>
                        <m:den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𝑑</m:t>
                              </m:r>
                            </m:sup>
                          </m:sSup>
                        </m:den>
                      </m:f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∙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𝑦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⇃</m:t>
                      </m:r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𝑐𝑜𝑚𝑝𝑟𝑒𝑠𝑠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𝑑𝑒𝑐𝑜𝑚𝑝𝑟𝑒𝑠𝑠</m:t>
                        </m:r>
                        <m:d>
                          <m:d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𝑥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,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,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𝑞</m:t>
                            </m:r>
                          </m:e>
                        </m:d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𝑑𝑒𝑐𝑜𝑚𝑝𝑟𝑒𝑠𝑠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𝑐𝑜𝑚𝑝𝑟𝑒𝑠𝑠</m:t>
                        </m:r>
                        <m:d>
                          <m:d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𝑦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,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,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𝑞</m:t>
                            </m:r>
                          </m:e>
                        </m:d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𝑡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𝑦</m:t>
                        </m:r>
                      </m:e>
                    </m:d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𝑚𝑜𝑑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±</m:t>
                        </m:r>
                      </m:sup>
                    </m:sSup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≤↾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num>
                      <m:den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+1</m:t>
                            </m:r>
                          </m:sup>
                        </m:sSup>
                      </m:den>
                    </m:f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⇃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538008" y="1752600"/>
                <a:ext cx="8148792" cy="4191000"/>
              </a:xfrm>
              <a:prstGeom prst="rect">
                <a:avLst/>
              </a:prstGeom>
              <a:blipFill>
                <a:blip r:embed="rId2"/>
                <a:stretch>
                  <a:fillRect l="-1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820681"/>
      </p:ext>
    </p:extLst>
  </p:cSld>
  <p:clrMapOvr>
    <a:masterClrMapping/>
  </p:clrMapOvr>
  <p:transition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F665A0-AB2A-5B63-09C9-B919DEEB3A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BC872446-2EBA-6A12-AB5B-6A16E36FF8F4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425385" y="1981200"/>
                <a:ext cx="8293230" cy="44196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: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→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𝑇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↦</m:t>
                    </m:r>
                    <m:acc>
                      <m:accPr>
                        <m:chr m:val="̂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acc>
                  </m:oMath>
                </a14:m>
                <a:endParaRPr lang="en-US" sz="200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</a:t>
                </a:r>
                <a:r>
                  <a:rPr lang="en-US" sz="2000" b="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</m:sSub>
                  </m:oMath>
                </a14:m>
                <a:endParaRPr lang="en-US" sz="20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acc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 </m:t>
                        </m:r>
                        <m:d>
                          <m:d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𝑚𝑜𝑑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 </m:t>
                            </m:r>
                            <m:sSup>
                              <m:sSupPr>
                                <m:ctrlP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pPr>
                              <m:e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𝜁</m:t>
                                </m:r>
                              </m:e>
                              <m:sup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2</m:t>
                                </m:r>
                                <m:sSub>
                                  <m:sSubPr>
                                    <m:ctrlPr>
                                      <a:rPr lang="en-US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  <a:sym typeface="Arial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  <a:sym typeface="Arial"/>
                                      </a:rPr>
                                      <m:t>𝑟𝑒𝑣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  <a:sym typeface="Arial"/>
                                      </a:rPr>
                                      <m:t>7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  <a:sym typeface="Arial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  <a:sym typeface="Arial"/>
                                      </a:rPr>
                                      <m:t>0</m:t>
                                    </m:r>
                                  </m:e>
                                </m:d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+1</m:t>
                                </m:r>
                              </m:sup>
                            </m:sSup>
                          </m:e>
                        </m:d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…,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𝑚𝑜𝑑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 </m:t>
                        </m:r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p>
                        </m:s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𝜁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𝑟𝑒𝑣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7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127</m:t>
                                </m:r>
                              </m:e>
                            </m:d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+1</m:t>
                            </m:r>
                          </m:sup>
                        </m:sSup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.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=(</m:t>
                    </m:r>
                    <m:acc>
                      <m:accPr>
                        <m:chr m:val="̂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...,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255</m:t>
                            </m:r>
                          </m:sub>
                        </m:sSub>
                      </m:e>
                    </m:acc>
                    <m: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h</m:t>
                        </m:r>
                      </m:e>
                    </m:acc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acc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acc>
                      <m:accPr>
                        <m:chr m:val="̂"/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𝑔</m:t>
                        </m:r>
                      </m:e>
                    </m:acc>
                  </m:oMath>
                </a14:m>
                <a:r>
                  <a:rPr lang="en-US" sz="2000" i="1" dirty="0"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h</m:t>
                            </m:r>
                          </m:e>
                        </m:acc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h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+1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=(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𝑓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𝑓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+1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)∙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𝑔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𝑔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𝑖</m:t>
                            </m:r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+1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𝜁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𝑟𝑒𝑣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7</m:t>
                            </m:r>
                          </m:sub>
                        </m:sSub>
                        <m:d>
                          <m:d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𝑖</m:t>
                            </m:r>
                          </m:e>
                        </m:d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+1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CD7F0B2C-E84D-61CD-8684-828A81AA46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425385" y="1981200"/>
                <a:ext cx="8293230" cy="4419600"/>
              </a:xfrm>
              <a:prstGeom prst="rect">
                <a:avLst/>
              </a:prstGeom>
              <a:blipFill>
                <a:blip r:embed="rId2"/>
                <a:stretch>
                  <a:fillRect l="-1529" t="-20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C5431DE-FC80-DDE2-C5C6-DED4FB495B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67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D91998F-B649-F554-1923-BE8F9E5C14A6}"/>
              </a:ext>
            </a:extLst>
          </p:cNvPr>
          <p:cNvSpPr txBox="1">
            <a:spLocks/>
          </p:cNvSpPr>
          <p:nvPr/>
        </p:nvSpPr>
        <p:spPr>
          <a:xfrm>
            <a:off x="533400" y="158262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NTT for Kyber</a:t>
            </a:r>
          </a:p>
        </p:txBody>
      </p:sp>
    </p:spTree>
    <p:extLst>
      <p:ext uri="{BB962C8B-B14F-4D97-AF65-F5344CB8AC3E}">
        <p14:creationId xmlns:p14="http://schemas.microsoft.com/office/powerpoint/2010/main" val="3230293012"/>
      </p:ext>
    </p:extLst>
  </p:cSld>
  <p:clrMapOvr>
    <a:masterClrMapping/>
  </p:clrMapOvr>
  <p:transition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463908" y="246128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NTT for </a:t>
            </a:r>
            <a:r>
              <a:rPr lang="en-US" b="0" kern="0" dirty="0" err="1">
                <a:latin typeface="Calibri" panose="020F0502020204030204" pitchFamily="34" charset="0"/>
                <a:cs typeface="Calibri" panose="020F0502020204030204" pitchFamily="34" charset="0"/>
              </a:rPr>
              <a:t>Kyber</a:t>
            </a:r>
            <a:endParaRPr lang="en-US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609600" y="2099659"/>
                <a:ext cx="7848600" cy="3615341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d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acc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=1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=128;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≥2;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/2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1030288" lvl="2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=128;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&lt;256;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+=2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1030288" lvl="2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𝑧𝑒𝑡𝑎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𝜁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𝑏𝑖𝑡𝑟𝑒𝑣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(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)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++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30288" lvl="2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;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;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++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1255713" lvl="3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𝑧𝑒𝑡𝑎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acc>
                      <m:accPr>
                        <m:chr m:val="̂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𝑙𝑒𝑛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255713" lvl="3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𝑙𝑒𝑛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mod</m:t>
                    </m:r>
                    <m: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q</m:t>
                    </m:r>
                    <m: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255713" lvl="3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</a:t>
                </a:r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eturn(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acc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609600" y="2099659"/>
                <a:ext cx="7848600" cy="3615341"/>
              </a:xfrm>
              <a:prstGeom prst="rect">
                <a:avLst/>
              </a:prstGeom>
              <a:blipFill>
                <a:blip r:embed="rId3"/>
                <a:stretch>
                  <a:fillRect l="-1777" t="-6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037302"/>
      </p:ext>
    </p:extLst>
  </p:cSld>
  <p:clrMapOvr>
    <a:masterClrMapping/>
  </p:clrMapOvr>
  <p:transition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463908" y="246128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NTT for </a:t>
            </a:r>
            <a:r>
              <a:rPr lang="en-US" b="0" kern="0" dirty="0" err="1">
                <a:latin typeface="Calibri" panose="020F0502020204030204" pitchFamily="34" charset="0"/>
                <a:cs typeface="Calibri" panose="020F0502020204030204" pitchFamily="34" charset="0"/>
              </a:rPr>
              <a:t>Kyber</a:t>
            </a:r>
            <a:endParaRPr lang="en-US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685800" y="2175859"/>
                <a:ext cx="7848600" cy="3767741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𝑓</m:t>
                            </m:r>
                          </m:e>
                        </m:acc>
                      </m:e>
                    </m:d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acc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=127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=2;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≤128≤;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=2∙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1030288" lvl="2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=0;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&lt;256;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+=2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1030288" lvl="2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𝑧𝑒𝑡𝑎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𝜁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𝑏𝑖𝑡𝑟𝑒𝑣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(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)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−=1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30288" lvl="2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;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;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++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1255713" lvl="3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[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]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255713" lvl="3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𝑙𝑒𝑛</m:t>
                        </m:r>
                      </m:e>
                    </m:d>
                    <m: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mod</m:t>
                    </m:r>
                    <m: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q</m:t>
                    </m:r>
                    <m: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255713" lvl="3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𝑙𝑒𝑛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𝑒𝑡𝑎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𝑙𝑒𝑛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 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</a:t>
                </a:r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eturn(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∙3303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685800" y="2175859"/>
                <a:ext cx="7848600" cy="3767741"/>
              </a:xfrm>
              <a:prstGeom prst="rect">
                <a:avLst/>
              </a:prstGeom>
              <a:blipFill>
                <a:blip r:embed="rId3"/>
                <a:stretch>
                  <a:fillRect l="-1780" t="-13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378753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7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6E7AB0E6-6E26-40B6-875A-283A3DDFFD56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82948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7620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Reduced Basis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949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77469" y="1449745"/>
                <a:ext cx="8153400" cy="1466910"/>
              </a:xfrm>
            </p:spPr>
            <p:txBody>
              <a:bodyPr/>
              <a:lstStyle/>
              <a:p>
                <a:pPr>
                  <a:lnSpc>
                    <a:spcPct val="90000"/>
                  </a:lnSpc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&lt;v</a:t>
                </a:r>
                <a:r>
                  <a:rPr lang="en-US" sz="20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v</a:t>
                </a:r>
                <a:r>
                  <a:rPr lang="en-US" sz="20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&gt; is reduced if  </a:t>
                </a:r>
              </a:p>
              <a:p>
                <a:pPr lvl="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||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𝑣</m:t>
                    </m:r>
                    <m:r>
                      <a:rPr lang="en-US" sz="20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2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||≦|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𝑣</m:t>
                    </m:r>
                    <m:r>
                      <a:rPr lang="en-US" sz="20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1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||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; and,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−1/2</m:t>
                    </m:r>
                    <m:r>
                      <a:rPr lang="en-US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||</m:t>
                    </m:r>
                    <m:r>
                      <a:rPr lang="en-US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𝑣</m:t>
                    </m:r>
                    <m:r>
                      <a:rPr lang="en-US" sz="2000" i="1" baseline="-2500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1</m:t>
                    </m:r>
                    <m:r>
                      <a:rPr lang="en-US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||</m:t>
                    </m:r>
                    <m:r>
                      <a:rPr lang="en-US" sz="2000" i="1" baseline="3000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2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≦(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𝑣</m:t>
                    </m:r>
                    <m:r>
                      <a:rPr lang="en-US" sz="20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1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 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𝑣</m:t>
                    </m:r>
                    <m:r>
                      <a:rPr lang="en-US" sz="20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2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 ≦ 1/2</m:t>
                    </m:r>
                    <m:r>
                      <a:rPr lang="en-US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||</m:t>
                    </m:r>
                    <m:r>
                      <a:rPr lang="en-US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𝑣</m:t>
                    </m:r>
                    <m:r>
                      <a:rPr lang="en-US" sz="2000" i="1" baseline="-2500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1</m:t>
                    </m:r>
                    <m:r>
                      <a:rPr lang="en-US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||</m:t>
                    </m:r>
                    <m:r>
                      <a:rPr lang="en-US" sz="2000" i="1" baseline="3000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2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.</a:t>
                </a:r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8294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77469" y="1449745"/>
                <a:ext cx="8153400" cy="1466910"/>
              </a:xfrm>
              <a:blipFill>
                <a:blip r:embed="rId3"/>
                <a:stretch>
                  <a:fillRect l="-778" t="-51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336F6355-A011-31A4-4666-8058A83F9AFA}"/>
              </a:ext>
            </a:extLst>
          </p:cNvPr>
          <p:cNvGrpSpPr/>
          <p:nvPr/>
        </p:nvGrpSpPr>
        <p:grpSpPr>
          <a:xfrm>
            <a:off x="1066800" y="3047999"/>
            <a:ext cx="6019800" cy="3093905"/>
            <a:chOff x="1066800" y="2971800"/>
            <a:chExt cx="6172200" cy="3276600"/>
          </a:xfrm>
        </p:grpSpPr>
        <p:cxnSp>
          <p:nvCxnSpPr>
            <p:cNvPr id="8" name="Straight Connector 7"/>
            <p:cNvCxnSpPr/>
            <p:nvPr/>
          </p:nvCxnSpPr>
          <p:spPr bwMode="auto">
            <a:xfrm rot="5400000">
              <a:off x="1332706" y="4228306"/>
              <a:ext cx="2514600" cy="1588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rgbClr val="00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" name="Straight Connector 12"/>
            <p:cNvCxnSpPr/>
            <p:nvPr/>
          </p:nvCxnSpPr>
          <p:spPr bwMode="auto">
            <a:xfrm>
              <a:off x="1447800" y="4114006"/>
              <a:ext cx="2468880" cy="794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rgbClr val="00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7" name="Straight Arrow Connector 16"/>
            <p:cNvCxnSpPr/>
            <p:nvPr/>
          </p:nvCxnSpPr>
          <p:spPr bwMode="auto">
            <a:xfrm rot="5400000" flipH="1" flipV="1">
              <a:off x="2476500" y="3619500"/>
              <a:ext cx="609600" cy="381000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9" name="Straight Arrow Connector 18"/>
            <p:cNvCxnSpPr/>
            <p:nvPr/>
          </p:nvCxnSpPr>
          <p:spPr bwMode="auto">
            <a:xfrm>
              <a:off x="2590800" y="4114800"/>
              <a:ext cx="990600" cy="1588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4" name="Straight Connector 23"/>
            <p:cNvCxnSpPr/>
            <p:nvPr/>
          </p:nvCxnSpPr>
          <p:spPr bwMode="auto">
            <a:xfrm rot="5400000">
              <a:off x="1905794" y="4190206"/>
              <a:ext cx="2438400" cy="1588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accent2"/>
              </a:solidFill>
              <a:prstDash val="lg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5" name="Straight Connector 24"/>
            <p:cNvCxnSpPr/>
            <p:nvPr/>
          </p:nvCxnSpPr>
          <p:spPr bwMode="auto">
            <a:xfrm rot="5400000">
              <a:off x="761206" y="4190206"/>
              <a:ext cx="2438400" cy="1588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accent2"/>
              </a:solidFill>
              <a:prstDash val="lgDash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6" name="TextBox 25"/>
            <p:cNvSpPr txBox="1"/>
            <p:nvPr/>
          </p:nvSpPr>
          <p:spPr>
            <a:xfrm>
              <a:off x="3106590" y="4114800"/>
              <a:ext cx="40748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sz="2000" kern="0" dirty="0">
                  <a:solidFill>
                    <a:srgbClr val="000000"/>
                  </a:solidFill>
                  <a:latin typeface="Arial"/>
                </a:rPr>
                <a:t>v</a:t>
              </a:r>
              <a:r>
                <a:rPr kumimoji="1" lang="en-US" sz="2000" kern="0" baseline="-25000" dirty="0">
                  <a:solidFill>
                    <a:srgbClr val="000000"/>
                  </a:solidFill>
                  <a:latin typeface="Arial"/>
                </a:rPr>
                <a:t>1</a:t>
              </a:r>
              <a:endParaRPr lang="en-US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2411916" y="3352800"/>
              <a:ext cx="40748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sz="2000" kern="0" dirty="0">
                  <a:solidFill>
                    <a:srgbClr val="000000"/>
                  </a:solidFill>
                  <a:latin typeface="Arial"/>
                </a:rPr>
                <a:t>v</a:t>
              </a:r>
              <a:r>
                <a:rPr kumimoji="1" lang="en-US" sz="2000" kern="0" baseline="-25000" dirty="0">
                  <a:solidFill>
                    <a:srgbClr val="000000"/>
                  </a:solidFill>
                  <a:latin typeface="Arial"/>
                </a:rPr>
                <a:t>2</a:t>
              </a:r>
              <a:endParaRPr lang="en-US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981200" y="5879068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latin typeface="Arial" pitchFamily="34" charset="0"/>
                  <a:cs typeface="Arial" pitchFamily="34" charset="0"/>
                </a:rPr>
                <a:t>Reduced</a:t>
              </a:r>
            </a:p>
          </p:txBody>
        </p:sp>
        <p:cxnSp>
          <p:nvCxnSpPr>
            <p:cNvPr id="29" name="Straight Connector 28"/>
            <p:cNvCxnSpPr/>
            <p:nvPr/>
          </p:nvCxnSpPr>
          <p:spPr bwMode="auto">
            <a:xfrm rot="5400000">
              <a:off x="4655026" y="4228306"/>
              <a:ext cx="2514600" cy="1588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rgbClr val="00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" name="Straight Connector 29"/>
            <p:cNvCxnSpPr/>
            <p:nvPr/>
          </p:nvCxnSpPr>
          <p:spPr bwMode="auto">
            <a:xfrm>
              <a:off x="4770120" y="4114006"/>
              <a:ext cx="2468880" cy="794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rgbClr val="00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1" name="Straight Arrow Connector 30"/>
            <p:cNvCxnSpPr/>
            <p:nvPr/>
          </p:nvCxnSpPr>
          <p:spPr bwMode="auto">
            <a:xfrm rot="5400000" flipH="1" flipV="1">
              <a:off x="5737860" y="3223260"/>
              <a:ext cx="1066800" cy="716280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2" name="Straight Arrow Connector 31"/>
            <p:cNvCxnSpPr/>
            <p:nvPr/>
          </p:nvCxnSpPr>
          <p:spPr bwMode="auto">
            <a:xfrm>
              <a:off x="5913120" y="4114800"/>
              <a:ext cx="990600" cy="1588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3" name="Straight Connector 32"/>
            <p:cNvCxnSpPr/>
            <p:nvPr/>
          </p:nvCxnSpPr>
          <p:spPr bwMode="auto">
            <a:xfrm rot="5400000">
              <a:off x="5228114" y="4190206"/>
              <a:ext cx="2438400" cy="1588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accent2"/>
              </a:solidFill>
              <a:prstDash val="lg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4" name="Straight Connector 33"/>
            <p:cNvCxnSpPr/>
            <p:nvPr/>
          </p:nvCxnSpPr>
          <p:spPr bwMode="auto">
            <a:xfrm rot="5400000">
              <a:off x="4083526" y="4190206"/>
              <a:ext cx="2438400" cy="1588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accent2"/>
              </a:solidFill>
              <a:prstDash val="lgDash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5" name="TextBox 34"/>
            <p:cNvSpPr txBox="1"/>
            <p:nvPr/>
          </p:nvSpPr>
          <p:spPr>
            <a:xfrm>
              <a:off x="6428910" y="4114800"/>
              <a:ext cx="40748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sz="2000" kern="0" dirty="0">
                  <a:solidFill>
                    <a:srgbClr val="000000"/>
                  </a:solidFill>
                  <a:latin typeface="Arial"/>
                </a:rPr>
                <a:t>v</a:t>
              </a:r>
              <a:r>
                <a:rPr kumimoji="1" lang="en-US" sz="2000" kern="0" baseline="-25000" dirty="0">
                  <a:solidFill>
                    <a:srgbClr val="000000"/>
                  </a:solidFill>
                  <a:latin typeface="Arial"/>
                </a:rPr>
                <a:t>1</a:t>
              </a:r>
              <a:endParaRPr lang="en-US" dirty="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5734236" y="3352800"/>
              <a:ext cx="40748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sz="2000" kern="0" dirty="0">
                  <a:solidFill>
                    <a:srgbClr val="000000"/>
                  </a:solidFill>
                  <a:latin typeface="Arial"/>
                </a:rPr>
                <a:t>v</a:t>
              </a:r>
              <a:r>
                <a:rPr kumimoji="1" lang="en-US" sz="2000" kern="0" baseline="-25000" dirty="0">
                  <a:solidFill>
                    <a:srgbClr val="000000"/>
                  </a:solidFill>
                  <a:latin typeface="Arial"/>
                </a:rPr>
                <a:t>2</a:t>
              </a:r>
              <a:endParaRPr lang="en-US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5628461" y="5879068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latin typeface="Arial" pitchFamily="34" charset="0"/>
                  <a:cs typeface="Arial" pitchFamily="34" charset="0"/>
                </a:rPr>
                <a:t>Not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7E2A198B-8462-6548-95AC-B9D847066CE0}"/>
                    </a:ext>
                  </a:extLst>
                </p:cNvPr>
                <p:cNvSpPr txBox="1"/>
                <p:nvPr/>
              </p:nvSpPr>
              <p:spPr>
                <a:xfrm>
                  <a:off x="2646233" y="5403050"/>
                  <a:ext cx="1326643" cy="62600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</m:num>
                          <m:den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7E2A198B-8462-6548-95AC-B9D847066CE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46233" y="5403050"/>
                  <a:ext cx="1326643" cy="626005"/>
                </a:xfrm>
                <a:prstGeom prst="rect">
                  <a:avLst/>
                </a:prstGeom>
                <a:blipFill>
                  <a:blip r:embed="rId4"/>
                  <a:stretch>
                    <a:fillRect b="-104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2BEEA57A-558E-C842-BC56-FF4834A9F40B}"/>
                    </a:ext>
                  </a:extLst>
                </p:cNvPr>
                <p:cNvSpPr txBox="1"/>
                <p:nvPr/>
              </p:nvSpPr>
              <p:spPr>
                <a:xfrm>
                  <a:off x="1066800" y="5469995"/>
                  <a:ext cx="1326643" cy="62600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−|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</m:num>
                          <m:den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2BEEA57A-558E-C842-BC56-FF4834A9F40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6800" y="5469995"/>
                  <a:ext cx="1326643" cy="626005"/>
                </a:xfrm>
                <a:prstGeom prst="rect">
                  <a:avLst/>
                </a:prstGeom>
                <a:blipFill>
                  <a:blip r:embed="rId5"/>
                  <a:stretch>
                    <a:fillRect b="-104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381000" y="1447800"/>
                <a:ext cx="8382000" cy="4566993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Parameters: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=3329, </m:t>
                    </m:r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𝜁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=1753,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𝑝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[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]</m:t>
                        </m:r>
                      </m:num>
                      <m:den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256</m:t>
                            </m:r>
                          </m:sup>
                        </m:sSup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+1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=4, 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𝜂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=2)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dirty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</m:acc>
                    <m:r>
                      <a:rPr lang="en-US" sz="2000" i="1" dirty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</a:t>
                </a:r>
              </a:p>
              <a:p>
                <a:pPr marL="285750" indent="-28575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Make public key</a:t>
                </a:r>
              </a:p>
              <a:p>
                <a:pPr marL="600075" lvl="1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𝐾𝑒𝑦𝐺𝑒𝑛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</m:oMath>
                </a14:m>
                <a:r>
                  <a:rPr lang="en-US" sz="2000" i="1" dirty="0">
                    <a:solidFill>
                      <a:schemeClr val="tx1"/>
                    </a:solidFill>
                    <a:latin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generates a </a:t>
                </a:r>
                <a:r>
                  <a:rPr lang="en-US" sz="2000" dirty="0" err="1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Dilithium</a:t>
                </a: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-like key (see full version)</a:t>
                </a:r>
              </a:p>
              <a:p>
                <a:pPr marL="600075" lvl="1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𝑡</m:t>
                        </m:r>
                      </m:e>
                    </m:acc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</m:e>
                    </m:acc>
                    <m:acc>
                      <m:accPr>
                        <m:chr m:val="̂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</m:acc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acc>
                      <m:accPr>
                        <m:chr m:val="̂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</m:t>
                        </m:r>
                      </m:e>
                    </m:acc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is generated from seed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 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bSup>
                      <m:sSub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×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</m:sup>
                    </m:sSubSup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𝑒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bSup>
                      <m:sSub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</m:sup>
                    </m:sSubSup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85750" indent="-28575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𝐸𝑛𝑐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2000" b="0" i="0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[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bSup>
                      <m:sSubSup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</m:sup>
                    </m:sSubSup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is generated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𝐶𝐷𝐵</m:t>
                        </m:r>
                      </m:e>
                      <m:sub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𝜂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is generated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𝐶𝐷𝐵</m:t>
                        </m:r>
                      </m:e>
                      <m:sub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𝜂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]</a:t>
                </a:r>
              </a:p>
              <a:p>
                <a:pPr marL="6858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</m:acc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𝑢</m:t>
                    </m:r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𝐴</m:t>
                                </m:r>
                              </m:e>
                            </m:acc>
                          </m:e>
                          <m:sup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𝑇</m:t>
                            </m:r>
                          </m:sup>
                        </m:sSup>
                        <m:acc>
                          <m:accPr>
                            <m:chr m:val="̂"/>
                            <m:ctrlP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</m:acc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𝜇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𝑑𝑒𝑐𝑜𝑚𝑝𝑟𝑒𝑠𝑠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𝑑𝑒𝑐𝑜𝑑𝑒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𝜐</m:t>
                    </m:r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p>
                      <m:sSupPr>
                        <m:ctrlP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p>
                      <m:sSupPr>
                        <m:ctrlP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𝑡</m:t>
                            </m:r>
                          </m:e>
                        </m:acc>
                      </m:e>
                      <m:sup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𝑇</m:t>
                        </m:r>
                      </m:sup>
                    </m:sSup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acc>
                      <m:accPr>
                        <m:chr m:val="̂"/>
                        <m:ctrlPr>
                          <a:rPr lang="en-US" sz="20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</m:acc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𝜇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𝑒𝑛𝑐𝑜𝑑𝑒</m:t>
                        </m:r>
                      </m:e>
                      <m:sub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𝑢</m:t>
                            </m:r>
                          </m:sub>
                        </m:sSub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𝑐𝑜𝑚𝑝𝑟𝑒𝑠𝑠</m:t>
                        </m:r>
                      </m:e>
                      <m:sub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𝑢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𝑢</m:t>
                        </m:r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𝑒𝑛𝑐𝑜𝑑𝑒</m:t>
                        </m:r>
                      </m:e>
                      <m:sub>
                        <m:sSub>
                          <m:sSubPr>
                            <m:ctrl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𝑣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𝑐𝑜𝑚𝑝𝑟𝑒𝑠𝑠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𝑣</m:t>
                                </m:r>
                              </m:sub>
                            </m:sSub>
                          </m:sub>
                        </m:sSub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</m:d>
                      </m:e>
                    </m:d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𝐷𝑒𝑐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𝜐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</m:acc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𝑢</m:t>
                        </m:r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𝑒𝑛𝑐𝑜𝑑𝑒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𝑐𝑜𝑚𝑝𝑟𝑒𝑠𝑠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381000" y="1447800"/>
                <a:ext cx="8382000" cy="4566993"/>
              </a:xfrm>
              <a:prstGeom prst="rect">
                <a:avLst/>
              </a:prstGeom>
              <a:blipFill>
                <a:blip r:embed="rId2"/>
                <a:stretch>
                  <a:fillRect l="-1664" t="-278" b="-6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21E58594-4A72-7441-87D5-BB387BA7464D}"/>
              </a:ext>
            </a:extLst>
          </p:cNvPr>
          <p:cNvSpPr txBox="1">
            <a:spLocks/>
          </p:cNvSpPr>
          <p:nvPr/>
        </p:nvSpPr>
        <p:spPr>
          <a:xfrm>
            <a:off x="1295400" y="381000"/>
            <a:ext cx="64055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 err="1">
                <a:latin typeface="Calibri" panose="020F0502020204030204" pitchFamily="34" charset="0"/>
                <a:cs typeface="Calibri" panose="020F0502020204030204" pitchFamily="34" charset="0"/>
              </a:rPr>
              <a:t>Kyber</a:t>
            </a: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 (simplified a little)</a:t>
            </a:r>
            <a:endParaRPr lang="en-US" sz="27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3ECC93-E6B6-BD39-6A12-980BF7FEF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70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7A4CD8-D53A-92A2-830C-31EF1AAF890E}"/>
              </a:ext>
            </a:extLst>
          </p:cNvPr>
          <p:cNvSpPr txBox="1"/>
          <p:nvPr/>
        </p:nvSpPr>
        <p:spPr>
          <a:xfrm>
            <a:off x="4114800" y="2974312"/>
            <a:ext cx="65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7596591"/>
      </p:ext>
    </p:extLst>
  </p:cSld>
  <p:clrMapOvr>
    <a:masterClrMapping/>
  </p:clrMapOvr>
  <p:transition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914400" y="319087"/>
            <a:ext cx="64055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Kyber simplified a little</a:t>
            </a:r>
            <a:endParaRPr lang="en-US" sz="27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381000" y="1371599"/>
                <a:ext cx="8534400" cy="4876801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</a:t>
                </a: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𝐾𝐸𝑀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Keygen</m:t>
                    </m:r>
                  </m:oMath>
                </a14:m>
                <a:endParaRPr lang="en-US" b="0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sSubSup>
                      <m:sSub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ℤ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p>
                    </m:sSubSup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(random)</a:t>
                </a: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𝑒𝑘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𝑃𝐾𝐸</m:t>
                            </m:r>
                          </m:sub>
                        </m:s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𝑑𝑘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𝑃𝐾𝐸</m:t>
                            </m:r>
                          </m:sub>
                        </m:sSub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𝐾𝑒𝑦𝐺𝑒𝑛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()</a:t>
                </a: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𝑒𝑘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𝐾𝐸𝑀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𝑒𝑘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𝑑𝑘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𝐾𝐸𝑀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𝑑𝑘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d>
                      <m:dPr>
                        <m:begChr m:val="|"/>
                        <m:endChr m:val="|"/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𝑃𝐾𝐸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m:rPr>
                        <m:sty m:val="p"/>
                      </m:rP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𝑒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𝑃𝐾𝐸</m:t>
                            </m:r>
                          </m:sub>
                        </m:sSub>
                      </m:e>
                    </m:d>
                    <m: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m:rPr>
                        <m:sty m:val="p"/>
                      </m:rP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z</m:t>
                    </m:r>
                    <m: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𝑒𝑘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𝐾𝐸𝑀</m:t>
                        </m:r>
                      </m:sub>
                    </m:sSub>
                    <m: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𝑑𝑘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𝐾𝐸𝑀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)</a:t>
                </a:r>
                <a:endParaRPr lang="en-US" sz="1800" i="1" dirty="0"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𝐾𝐸𝑀𝑒𝑛𝑐𝑎𝑝𝑠</m:t>
                    </m:r>
                    <m:r>
                      <a:rPr lang="en-US" b="0" i="0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𝐾𝐸𝑀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is a random 32-byte value</a:t>
                </a: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𝑆𝐻𝐴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3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512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𝑒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𝑃𝐾𝐸</m:t>
                            </m:r>
                          </m:sub>
                        </m:sSub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𝐸𝑛𝑐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𝑒𝑘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𝐾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𝐾𝐸𝑀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𝑑𝑒</m:t>
                    </m:r>
                    <m:r>
                      <a:rPr lang="en-US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𝑐𝑎𝑝𝑠</m:t>
                    </m:r>
                    <m:r>
                      <a:rPr lang="en-US" b="0" i="0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𝐾𝐸𝑀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e>
                      <m: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𝐷𝑒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𝑑𝑘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d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𝐾</m:t>
                            </m:r>
                          </m:e>
                          <m:sup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′</m:t>
                            </m:r>
                          </m:sup>
                        </m:s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sSup>
                          <m:sSup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p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𝑆𝐻𝐴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3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512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e>
                      <m: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𝑒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𝑃𝐾𝐸</m:t>
                            </m:r>
                          </m:sub>
                        </m:sSub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</m:t>
                        </m:r>
                      </m:e>
                    </m:acc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𝑆𝐻𝐴𝐾𝐸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256</m:t>
                    </m:r>
                    <m:r>
                      <a:rPr lang="en-US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32)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𝐸𝑛𝑐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e>
                      <m: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If (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==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′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) return K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′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else error </a:t>
                </a: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endParaRPr lang="en-US" sz="135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381000" y="1371599"/>
                <a:ext cx="8534400" cy="4876801"/>
              </a:xfrm>
              <a:prstGeom prst="rect">
                <a:avLst/>
              </a:prstGeom>
              <a:blipFill>
                <a:blip r:embed="rId2"/>
                <a:stretch>
                  <a:fillRect l="-14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EAA2322-E930-33DE-D830-CFC446FFE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43168"/>
      </p:ext>
    </p:extLst>
  </p:cSld>
  <p:clrMapOvr>
    <a:masterClrMapping/>
  </p:clrMapOvr>
  <p:transition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1100187" y="319087"/>
            <a:ext cx="64055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Kyber parameters</a:t>
            </a:r>
            <a:endParaRPr lang="en-US" sz="27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Content Placeholder 7">
            <a:extLst>
              <a:ext uri="{FF2B5EF4-FFF2-40B4-BE49-F238E27FC236}">
                <a16:creationId xmlns:a16="http://schemas.microsoft.com/office/drawing/2014/main" id="{2459E6B4-A029-2CE5-1073-DA0A8748925A}"/>
              </a:ext>
            </a:extLst>
          </p:cNvPr>
          <p:cNvSpPr txBox="1">
            <a:spLocks/>
          </p:cNvSpPr>
          <p:nvPr/>
        </p:nvSpPr>
        <p:spPr bwMode="ltGray">
          <a:xfrm>
            <a:off x="2286000" y="3291030"/>
            <a:ext cx="5105400" cy="457201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​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41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/>
              </a:buClr>
              <a:buSzPct val="90000"/>
              <a:buFont typeface="Arial" panose="020B0604020202020204" pitchFamily="34" charset="0"/>
              <a:buChar char="•"/>
              <a:defRPr lang="en-US" sz="16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744538" indent="-169863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SzPct val="90000"/>
              <a:buFont typeface="Camphor Std" panose="020B0504030404020204" pitchFamily="34" charset="0"/>
              <a:buChar char="–"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969963" indent="-166688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/>
              </a:buClr>
              <a:buSzPct val="90000"/>
              <a:buFont typeface="Arial" panose="020B0604020202020204" pitchFamily="34" charset="0"/>
              <a:buChar char="•"/>
              <a:defRPr lang="en-US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143000" indent="-138113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/>
              </a:buClr>
              <a:buSzPct val="90000"/>
              <a:buFont typeface="Camphor Std" panose="020B0504030404020204" pitchFamily="34" charset="0"/>
              <a:buChar char="–"/>
              <a:tabLst/>
              <a:defRPr lang="en-US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258888" indent="-111125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SzPct val="90000"/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1379538" indent="-1206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SzPct val="90000"/>
              <a:buFont typeface="System Font Regular"/>
              <a:buChar char="-"/>
              <a:tabLst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1550988" indent="-1206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SzPct val="90000"/>
              <a:buFont typeface="Arial" panose="020B0604020202020204" pitchFamily="34" charset="0"/>
              <a:buChar char="•"/>
              <a:tabLst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 marL="1722438" indent="-1206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SzPct val="90000"/>
              <a:buFont typeface="System Font Regular"/>
              <a:buChar char="-"/>
              <a:tabLst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300"/>
              </a:spcBef>
              <a:buClr>
                <a:srgbClr val="000000">
                  <a:lumMod val="60000"/>
                  <a:lumOff val="40000"/>
                </a:srgbClr>
              </a:buClr>
              <a:buNone/>
            </a:pPr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ML-KEM-1024 is security category 5</a:t>
            </a:r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A52550-3846-09CF-F312-0B1A731DD5D9}"/>
              </a:ext>
            </a:extLst>
          </p:cNvPr>
          <p:cNvSpPr txBox="1"/>
          <p:nvPr/>
        </p:nvSpPr>
        <p:spPr>
          <a:xfrm>
            <a:off x="408398" y="2467725"/>
            <a:ext cx="184731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75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1424A1-D99F-E701-D142-9EF8CE374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72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087FA175-7181-0C47-737C-813CC04FABD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5734359"/>
                  </p:ext>
                </p:extLst>
              </p:nvPr>
            </p:nvGraphicFramePr>
            <p:xfrm>
              <a:off x="335938" y="1640590"/>
              <a:ext cx="8351488" cy="14833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93434">
                      <a:extLst>
                        <a:ext uri="{9D8B030D-6E8A-4147-A177-3AD203B41FA5}">
                          <a16:colId xmlns:a16="http://schemas.microsoft.com/office/drawing/2014/main" val="699373437"/>
                        </a:ext>
                      </a:extLst>
                    </a:gridCol>
                    <a:gridCol w="737052">
                      <a:extLst>
                        <a:ext uri="{9D8B030D-6E8A-4147-A177-3AD203B41FA5}">
                          <a16:colId xmlns:a16="http://schemas.microsoft.com/office/drawing/2014/main" val="1347486271"/>
                        </a:ext>
                      </a:extLst>
                    </a:gridCol>
                    <a:gridCol w="838200">
                      <a:extLst>
                        <a:ext uri="{9D8B030D-6E8A-4147-A177-3AD203B41FA5}">
                          <a16:colId xmlns:a16="http://schemas.microsoft.com/office/drawing/2014/main" val="768848445"/>
                        </a:ext>
                      </a:extLst>
                    </a:gridCol>
                    <a:gridCol w="743087">
                      <a:extLst>
                        <a:ext uri="{9D8B030D-6E8A-4147-A177-3AD203B41FA5}">
                          <a16:colId xmlns:a16="http://schemas.microsoft.com/office/drawing/2014/main" val="3117176118"/>
                        </a:ext>
                      </a:extLst>
                    </a:gridCol>
                    <a:gridCol w="704713">
                      <a:extLst>
                        <a:ext uri="{9D8B030D-6E8A-4147-A177-3AD203B41FA5}">
                          <a16:colId xmlns:a16="http://schemas.microsoft.com/office/drawing/2014/main" val="3502184151"/>
                        </a:ext>
                      </a:extLst>
                    </a:gridCol>
                    <a:gridCol w="838200">
                      <a:extLst>
                        <a:ext uri="{9D8B030D-6E8A-4147-A177-3AD203B41FA5}">
                          <a16:colId xmlns:a16="http://schemas.microsoft.com/office/drawing/2014/main" val="3810914127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274165703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662064557"/>
                        </a:ext>
                      </a:extLst>
                    </a:gridCol>
                    <a:gridCol w="1268002">
                      <a:extLst>
                        <a:ext uri="{9D8B030D-6E8A-4147-A177-3AD203B41FA5}">
                          <a16:colId xmlns:a16="http://schemas.microsoft.com/office/drawing/2014/main" val="267440624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err="1">
                              <a:solidFill>
                                <a:schemeClr val="tx1"/>
                              </a:solidFill>
                            </a:rPr>
                            <a:t>Alg</a:t>
                          </a: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𝒒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𝒌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𝜼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𝜼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𝒗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Strength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4792353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KEM-512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256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3329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768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128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710572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KEM-768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256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3329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1088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192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4873738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KEM-1024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256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3329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1568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256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0374899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087FA175-7181-0C47-737C-813CC04FABD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5734359"/>
                  </p:ext>
                </p:extLst>
              </p:nvPr>
            </p:nvGraphicFramePr>
            <p:xfrm>
              <a:off x="335938" y="1640590"/>
              <a:ext cx="8351488" cy="14833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93434">
                      <a:extLst>
                        <a:ext uri="{9D8B030D-6E8A-4147-A177-3AD203B41FA5}">
                          <a16:colId xmlns:a16="http://schemas.microsoft.com/office/drawing/2014/main" val="699373437"/>
                        </a:ext>
                      </a:extLst>
                    </a:gridCol>
                    <a:gridCol w="737052">
                      <a:extLst>
                        <a:ext uri="{9D8B030D-6E8A-4147-A177-3AD203B41FA5}">
                          <a16:colId xmlns:a16="http://schemas.microsoft.com/office/drawing/2014/main" val="1347486271"/>
                        </a:ext>
                      </a:extLst>
                    </a:gridCol>
                    <a:gridCol w="838200">
                      <a:extLst>
                        <a:ext uri="{9D8B030D-6E8A-4147-A177-3AD203B41FA5}">
                          <a16:colId xmlns:a16="http://schemas.microsoft.com/office/drawing/2014/main" val="768848445"/>
                        </a:ext>
                      </a:extLst>
                    </a:gridCol>
                    <a:gridCol w="743087">
                      <a:extLst>
                        <a:ext uri="{9D8B030D-6E8A-4147-A177-3AD203B41FA5}">
                          <a16:colId xmlns:a16="http://schemas.microsoft.com/office/drawing/2014/main" val="3117176118"/>
                        </a:ext>
                      </a:extLst>
                    </a:gridCol>
                    <a:gridCol w="704713">
                      <a:extLst>
                        <a:ext uri="{9D8B030D-6E8A-4147-A177-3AD203B41FA5}">
                          <a16:colId xmlns:a16="http://schemas.microsoft.com/office/drawing/2014/main" val="3502184151"/>
                        </a:ext>
                      </a:extLst>
                    </a:gridCol>
                    <a:gridCol w="838200">
                      <a:extLst>
                        <a:ext uri="{9D8B030D-6E8A-4147-A177-3AD203B41FA5}">
                          <a16:colId xmlns:a16="http://schemas.microsoft.com/office/drawing/2014/main" val="3810914127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274165703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662064557"/>
                        </a:ext>
                      </a:extLst>
                    </a:gridCol>
                    <a:gridCol w="1268002">
                      <a:extLst>
                        <a:ext uri="{9D8B030D-6E8A-4147-A177-3AD203B41FA5}">
                          <a16:colId xmlns:a16="http://schemas.microsoft.com/office/drawing/2014/main" val="267440624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err="1">
                              <a:solidFill>
                                <a:schemeClr val="tx1"/>
                              </a:solidFill>
                            </a:rPr>
                            <a:t>Alg</a:t>
                          </a: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91379" t="-6897" r="-850000" b="-3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56061" t="-6897" r="-646970" b="-3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98305" t="-6897" r="-623729" b="-3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34545" t="-6897" r="-569091" b="-3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20896" t="-6897" r="-367164" b="-3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77778" t="-6897" r="-241667" b="-3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77778" t="-6897" r="-141667" b="-3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Strength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4792353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KEM-512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256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3329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768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128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710572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KEM-768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256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3329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1088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192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4873738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KEM-1024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256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3329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1568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256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03748996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B9CE181E-67FB-F05D-D1FF-CBA770463A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3568068"/>
              </p:ext>
            </p:extLst>
          </p:nvPr>
        </p:nvGraphicFramePr>
        <p:xfrm>
          <a:off x="302443" y="4231640"/>
          <a:ext cx="8001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8866">
                  <a:extLst>
                    <a:ext uri="{9D8B030D-6E8A-4147-A177-3AD203B41FA5}">
                      <a16:colId xmlns:a16="http://schemas.microsoft.com/office/drawing/2014/main" val="3729535361"/>
                    </a:ext>
                  </a:extLst>
                </a:gridCol>
                <a:gridCol w="1754891">
                  <a:extLst>
                    <a:ext uri="{9D8B030D-6E8A-4147-A177-3AD203B41FA5}">
                      <a16:colId xmlns:a16="http://schemas.microsoft.com/office/drawing/2014/main" val="735370733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3709085243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3891601835"/>
                    </a:ext>
                  </a:extLst>
                </a:gridCol>
                <a:gridCol w="1216843">
                  <a:extLst>
                    <a:ext uri="{9D8B030D-6E8A-4147-A177-3AD203B41FA5}">
                      <a16:colId xmlns:a16="http://schemas.microsoft.com/office/drawing/2014/main" val="29746467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Encap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-key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Decap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-key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Ciphertext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Key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48035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KEM-512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800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1632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768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09665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KEM-768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1184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2400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1088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43245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KEM-1024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1568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3168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15</a:t>
                      </a:r>
                      <a:r>
                        <a:rPr lang="en-US" b="0" dirty="0"/>
                        <a:t>68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3040034"/>
                  </a:ext>
                </a:extLst>
              </a:tr>
            </a:tbl>
          </a:graphicData>
        </a:graphic>
      </p:graphicFrame>
      <p:sp>
        <p:nvSpPr>
          <p:cNvPr id="12" name="Content Placeholder 7">
            <a:extLst>
              <a:ext uri="{FF2B5EF4-FFF2-40B4-BE49-F238E27FC236}">
                <a16:creationId xmlns:a16="http://schemas.microsoft.com/office/drawing/2014/main" id="{A7A655EA-0C19-07AC-E1FD-45B19ABDDF68}"/>
              </a:ext>
            </a:extLst>
          </p:cNvPr>
          <p:cNvSpPr txBox="1">
            <a:spLocks/>
          </p:cNvSpPr>
          <p:nvPr/>
        </p:nvSpPr>
        <p:spPr bwMode="ltGray">
          <a:xfrm>
            <a:off x="2743200" y="5791199"/>
            <a:ext cx="3810000" cy="457201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​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41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/>
              </a:buClr>
              <a:buSzPct val="90000"/>
              <a:buFont typeface="Arial" panose="020B0604020202020204" pitchFamily="34" charset="0"/>
              <a:buChar char="•"/>
              <a:defRPr lang="en-US" sz="16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744538" indent="-169863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SzPct val="90000"/>
              <a:buFont typeface="Camphor Std" panose="020B0504030404020204" pitchFamily="34" charset="0"/>
              <a:buChar char="–"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969963" indent="-166688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/>
              </a:buClr>
              <a:buSzPct val="90000"/>
              <a:buFont typeface="Arial" panose="020B0604020202020204" pitchFamily="34" charset="0"/>
              <a:buChar char="•"/>
              <a:defRPr lang="en-US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143000" indent="-138113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/>
              </a:buClr>
              <a:buSzPct val="90000"/>
              <a:buFont typeface="Camphor Std" panose="020B0504030404020204" pitchFamily="34" charset="0"/>
              <a:buChar char="–"/>
              <a:tabLst/>
              <a:defRPr lang="en-US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258888" indent="-111125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SzPct val="90000"/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1379538" indent="-1206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SzPct val="90000"/>
              <a:buFont typeface="System Font Regular"/>
              <a:buChar char="-"/>
              <a:tabLst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1550988" indent="-1206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SzPct val="90000"/>
              <a:buFont typeface="Arial" panose="020B0604020202020204" pitchFamily="34" charset="0"/>
              <a:buChar char="•"/>
              <a:tabLst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 marL="1722438" indent="-1206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SzPct val="90000"/>
              <a:buFont typeface="System Font Regular"/>
              <a:buChar char="-"/>
              <a:tabLst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300"/>
              </a:spcBef>
              <a:buClr>
                <a:srgbClr val="000000">
                  <a:lumMod val="60000"/>
                  <a:lumOff val="40000"/>
                </a:srgbClr>
              </a:buClr>
              <a:buNone/>
            </a:pPr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Size in bytes</a:t>
            </a:r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05907096"/>
      </p:ext>
    </p:extLst>
  </p:cSld>
  <p:clrMapOvr>
    <a:masterClrMapping/>
  </p:clrMapOvr>
  <p:transition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1100187" y="381000"/>
            <a:ext cx="64055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Full </a:t>
            </a:r>
            <a:r>
              <a:rPr lang="en-US" b="0" kern="0" dirty="0" err="1">
                <a:latin typeface="Calibri" panose="020F0502020204030204" pitchFamily="34" charset="0"/>
                <a:cs typeface="Calibri" panose="020F0502020204030204" pitchFamily="34" charset="0"/>
              </a:rPr>
              <a:t>Kyber</a:t>
            </a:r>
            <a:endParaRPr lang="en-US" sz="27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685800" y="1447800"/>
                <a:ext cx="7649040" cy="48006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𝐾𝑒𝑦𝐺𝑒𝑛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</m:oMath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p>
                      <m:s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p>
                    </m:sSup>
                  </m:oMath>
                </a14:m>
                <a:r>
                  <a:rPr lang="en-US" sz="1800" i="1" dirty="0">
                    <a:solidFill>
                      <a:schemeClr val="tx1"/>
                    </a:solidFill>
                    <a:latin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:r>
                  <a:rPr lang="en-US" sz="1800" i="1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random</a:t>
                </a:r>
              </a:p>
              <a:p>
                <a:pPr marL="6858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𝜎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𝐺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</m:d>
                  </m:oMath>
                </a14:m>
                <a:r>
                  <a:rPr lang="en-US" sz="1800" i="1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=0</m:t>
                    </m:r>
                  </m:oMath>
                </a14:m>
                <a:endParaRPr lang="en-US" sz="1800" i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𝑓𝑜𝑟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=0;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&lt;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;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++</m:t>
                        </m:r>
                      </m:e>
                    </m:d>
                  </m:oMath>
                </a14:m>
                <a:endParaRPr lang="en-US" sz="1800" b="0" i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973138" lvl="2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𝑓𝑜𝑟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=0;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&lt;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;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++</m:t>
                        </m:r>
                      </m:e>
                    </m:d>
                  </m:oMath>
                </a14:m>
                <a:endParaRPr lang="en-US" sz="1800" b="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198563" lvl="3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𝑆𝑎𝑚𝑝𝑙𝑒𝑁𝑇𝑇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𝑋𝑂𝐹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𝑖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𝑓𝑜𝑟</m:t>
                    </m:r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=0;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&lt;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;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++</m:t>
                        </m:r>
                      </m:e>
                    </m:d>
                  </m:oMath>
                </a14:m>
                <a:endParaRPr lang="en-US" sz="1800" i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1198563" lvl="3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</m:t>
                    </m:r>
                    <m:d>
                      <m:dPr>
                        <m:begChr m:val="["/>
                        <m:endChr m:val="]"/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𝑆𝑎𝑚𝑝𝑙𝑒𝑃𝑜𝑙𝑦𝐶𝐵𝐷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𝑃𝑅𝐹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18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18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𝜂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1</m:t>
                                </m:r>
                              </m:sub>
                            </m:sSub>
                          </m:sub>
                        </m:sSub>
                        <m:d>
                          <m:d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𝜎</m:t>
                            </m:r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,</m:t>
                            </m:r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𝑁</m:t>
                            </m:r>
                          </m:e>
                        </m:d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;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++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𝑓𝑜𝑟</m:t>
                    </m:r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=0;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&lt;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;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++</m:t>
                        </m:r>
                      </m:e>
                    </m:d>
                  </m:oMath>
                </a14:m>
                <a:endParaRPr lang="en-US" sz="1800" i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1198563" lvl="3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𝑒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𝑎𝑚𝑝𝑙𝑒𝑃𝑜𝑙𝑦𝐶𝐷𝐵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𝑃𝑅𝐹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𝜂</m:t>
                                </m:r>
                              </m:e>
                              <m:sub>
                                <m: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1</m:t>
                                </m:r>
                              </m:sub>
                            </m:sSub>
                          </m:sub>
                        </m:sSub>
                        <m:d>
                          <m:d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𝜎</m:t>
                            </m:r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,</m:t>
                            </m:r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𝑁</m:t>
                            </m:r>
                          </m:e>
                        </m:d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;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++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</m:acc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800" i="1" dirty="0">
                    <a:solidFill>
                      <a:schemeClr val="tx1"/>
                    </a:solidFill>
                    <a:latin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</m:t>
                        </m:r>
                      </m:e>
                    </m:acc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𝑒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𝑡</m:t>
                        </m:r>
                      </m:e>
                    </m:acc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</m:e>
                    </m:acc>
                    <m:acc>
                      <m:accPr>
                        <m:chr m:val="̂"/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</m:acc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acc>
                      <m:accPr>
                        <m:chr m:val="̂"/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</m:t>
                        </m:r>
                      </m:e>
                    </m:acc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𝑒𝑘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𝐵𝑦𝑡𝑒𝐸𝑛𝑐𝑜𝑑𝑒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12</m:t>
                        </m:r>
                      </m:sub>
                    </m:sSub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𝑡</m:t>
                            </m:r>
                          </m:e>
                        </m:acc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𝐵𝑦𝑡𝑒𝐸𝑛𝑐𝑜𝑑𝑒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12</m:t>
                        </m:r>
                      </m:sub>
                    </m:sSub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</m:acc>
                      </m:e>
                    </m:d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180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lvl="1" indent="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685800" y="1447800"/>
                <a:ext cx="7649040" cy="4800600"/>
              </a:xfrm>
              <a:prstGeom prst="rect">
                <a:avLst/>
              </a:prstGeom>
              <a:blipFill>
                <a:blip r:embed="rId2"/>
                <a:stretch>
                  <a:fillRect l="-1824" t="-7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00D1C10-16A5-1FDB-6C68-F0521EEC9A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386479"/>
      </p:ext>
    </p:extLst>
  </p:cSld>
  <p:clrMapOvr>
    <a:masterClrMapping/>
  </p:clrMapOvr>
  <p:transition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304800" y="1412466"/>
                <a:ext cx="8153400" cy="4871793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𝐸𝑛𝑐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  <m:r>
                      <a:rPr lang="en-US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b="0" i="0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</a:t>
                </a:r>
              </a:p>
              <a:p>
                <a:pPr lvl="1" indent="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=0; 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8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𝑡</m:t>
                        </m:r>
                      </m:e>
                    </m:acc>
                    <m:r>
                      <a:rPr lang="en-US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𝐵𝑦𝑡𝑒𝐷𝑒𝑐𝑜𝑑𝑒</m:t>
                        </m:r>
                      </m:e>
                      <m:sub>
                        <m: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12</m:t>
                        </m:r>
                      </m:sub>
                    </m:sSub>
                    <m:d>
                      <m:dPr>
                        <m:ctrlP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𝑒𝑘</m:t>
                            </m:r>
                          </m:e>
                          <m:sub>
                            <m:r>
                              <a:rPr lang="en-US" sz="18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𝑃𝐾𝐸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sz="18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8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0:384</m:t>
                            </m:r>
                            <m:r>
                              <a:rPr lang="en-US" sz="18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𝑘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1800" b="0" i="1" dirty="0">
                    <a:solidFill>
                      <a:schemeClr val="tx1"/>
                    </a:solidFill>
                    <a:latin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𝑒𝑘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[384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+384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+32]</m:t>
                    </m:r>
                  </m:oMath>
                </a14:m>
                <a:endParaRPr lang="en-US" sz="1800" b="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30238" lvl="2" indent="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𝑓𝑜𝑟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=0;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&lt;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𝑘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;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++</m:t>
                          </m:r>
                        </m:e>
                      </m:d>
                    </m:oMath>
                  </m:oMathPara>
                </a14:m>
                <a:endParaRPr lang="en-US" sz="1800" b="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55663" lvl="3" indent="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𝑓𝑜𝑟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 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𝑗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=0;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𝑗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&lt;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𝑘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;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𝑗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++</m:t>
                          </m:r>
                        </m:e>
                      </m:d>
                    </m:oMath>
                  </m:oMathPara>
                </a14:m>
                <a:endParaRPr lang="en-US" sz="1800" b="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28700" lvl="4" indent="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acc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𝐴</m:t>
                          </m:r>
                        </m:e>
                      </m:acc>
                      <m:d>
                        <m:dPr>
                          <m:begChr m:val="["/>
                          <m:endChr m:val="]"/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,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𝑗</m:t>
                          </m:r>
                        </m:e>
                      </m:d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𝑆𝑎𝑚𝑝𝑙𝑒𝑁𝑇𝑇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(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𝑋𝑂𝐹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(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𝜌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,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𝑖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,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𝑗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)</m:t>
                      </m:r>
                    </m:oMath>
                  </m:oMathPara>
                </a14:m>
                <a:endParaRPr lang="en-US" sz="180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30238" lvl="2" indent="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𝑓𝑜𝑟</m:t>
                      </m:r>
                      <m:d>
                        <m:d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=0;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&lt;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𝑘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;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++</m:t>
                          </m:r>
                        </m:e>
                      </m:d>
                    </m:oMath>
                  </m:oMathPara>
                </a14:m>
                <a:endParaRPr lang="en-US" sz="1800" i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lvl="3" indent="-1143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𝑟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</m:e>
                      </m:d>
                      <m:r>
                        <a:rPr lang="en-US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</m:t>
                      </m:r>
                      <m:sSub>
                        <m:sSubPr>
                          <m:ctrlPr>
                            <a:rPr lang="en-US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𝑆𝑎𝑚𝑝𝑙𝑒𝑃𝑜𝑙𝑦𝐶𝐵𝐷</m:t>
                          </m:r>
                        </m:e>
                        <m:sub>
                          <m:sSub>
                            <m:sSubPr>
                              <m:ctrlPr>
                                <a:rPr lang="en-US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</m:ctrlPr>
                            </m:sSubPr>
                            <m:e>
                              <m:r>
                                <a:rPr lang="en-US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𝑃𝑅𝐹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18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  <m:t>𝜂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  <m:t>2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ctrlP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</m:ctrlPr>
                            </m:dPr>
                            <m:e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𝑟</m:t>
                              </m:r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,</m:t>
                              </m:r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𝑁</m:t>
                              </m:r>
                            </m:e>
                          </m:d>
                        </m:e>
                      </m:d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;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𝑁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++</m:t>
                      </m:r>
                    </m:oMath>
                  </m:oMathPara>
                </a14:m>
                <a:endParaRPr lang="en-US" sz="18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30238" lvl="2" indent="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𝑓𝑜𝑟</m:t>
                      </m:r>
                      <m:d>
                        <m:d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=0;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&lt;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𝑘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;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++</m:t>
                          </m:r>
                        </m:e>
                      </m:d>
                    </m:oMath>
                  </m:oMathPara>
                </a14:m>
                <a:endParaRPr lang="en-US" sz="1800" i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lvl="2" indent="-1143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𝑒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1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</m:e>
                      </m:d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</m:t>
                      </m:r>
                      <m:sSub>
                        <m:sSub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𝑆𝑎𝑚𝑝𝑙𝑒𝑃𝑜𝑙𝑦𝐶𝐵𝐷</m:t>
                          </m:r>
                        </m:e>
                        <m:sub>
                          <m:sSub>
                            <m:sSubPr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𝑃𝑅𝐹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  <m:t>𝜂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  <m:t>2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</m:ctrlPr>
                            </m:dPr>
                            <m:e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𝑟</m:t>
                              </m:r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,</m:t>
                              </m:r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𝑁</m:t>
                              </m:r>
                            </m:e>
                          </m:d>
                        </m:e>
                      </m:d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;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𝑁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++</m:t>
                      </m:r>
                    </m:oMath>
                  </m:oMathPara>
                </a14:m>
                <a:endParaRPr lang="en-US" sz="18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-1143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𝑒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2</m:t>
                          </m:r>
                        </m:sub>
                      </m:sSub>
                      <m:r>
                        <a:rPr lang="en-US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</m:t>
                      </m:r>
                      <m:sSub>
                        <m:sSub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𝑆𝑎𝑚𝑝𝑙𝑒𝑃𝑜𝑙𝑦𝐶𝐵𝐷</m:t>
                          </m:r>
                        </m:e>
                        <m:sub>
                          <m:sSub>
                            <m:sSubPr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𝑃𝑅𝐹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  <m:t>𝜂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  <m:t>2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</m:ctrlPr>
                            </m:dPr>
                            <m:e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𝑟</m:t>
                              </m:r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,</m:t>
                              </m:r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𝑁</m:t>
                              </m:r>
                            </m:e>
                          </m:d>
                        </m:e>
                      </m:d>
                      <m:r>
                        <a:rPr lang="en-US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 </m:t>
                      </m:r>
                    </m:oMath>
                  </m:oMathPara>
                </a14:m>
                <a:endParaRPr lang="en-US" sz="180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acc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𝑟</m:t>
                          </m:r>
                        </m:e>
                      </m:acc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𝑁𝑇𝑇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𝑟</m:t>
                          </m:r>
                        </m:e>
                      </m:d>
                    </m:oMath>
                  </m:oMathPara>
                </a14:m>
                <a:endParaRPr lang="en-US" sz="1800" b="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𝒖</m:t>
                      </m:r>
                      <m:d>
                        <m:d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𝑥</m:t>
                          </m:r>
                        </m:e>
                      </m:d>
                      <m:r>
                        <a:rPr lang="en-US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</m:t>
                      </m:r>
                      <m:sSup>
                        <m:sSup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p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𝑁𝑇𝑇</m:t>
                          </m:r>
                        </m:e>
                        <m:sup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</m:ctrlPr>
                                </m:accPr>
                                <m:e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  <m:t>𝐴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𝑇</m:t>
                              </m:r>
                            </m:sup>
                          </m:sSup>
                          <m:acc>
                            <m:accPr>
                              <m:chr m:val="̂"/>
                              <m:ctrlPr>
                                <a:rPr lang="en-US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</m:ctrlPr>
                            </m:accPr>
                            <m:e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𝑟</m:t>
                              </m:r>
                            </m:e>
                          </m:acc>
                        </m:e>
                      </m:d>
                      <m:r>
                        <a:rPr lang="en-US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+</m:t>
                      </m:r>
                      <m:sSub>
                        <m:sSub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𝑒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80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𝜇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𝑑𝑒𝑐𝑜𝑚𝑝𝑟𝑒𝑠𝑠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𝑑𝑒𝑐𝑜𝑑𝑒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𝜐</m:t>
                    </m:r>
                    <m:r>
                      <a:rPr lang="en-US" sz="1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p>
                      <m:sSupPr>
                        <m:ctrlP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  <m:r>
                      <a:rPr lang="en-US" sz="1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p>
                      <m:sSupPr>
                        <m:ctrlP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1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1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𝑡</m:t>
                            </m:r>
                          </m:e>
                        </m:acc>
                      </m:e>
                      <m:sup>
                        <m: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𝑇</m:t>
                        </m:r>
                      </m:sup>
                    </m:sSup>
                    <m:r>
                      <a:rPr lang="en-US" sz="1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acc>
                      <m:accPr>
                        <m:chr m:val="̂"/>
                        <m:ctrlPr>
                          <a:rPr lang="en-US" sz="18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</m:acc>
                    <m:r>
                      <a:rPr lang="en-US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  <m:r>
                      <a:rPr lang="en-US" sz="1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</m:t>
                        </m:r>
                      </m:e>
                      <m:sub>
                        <m: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1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𝜇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lvl="1" indent="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  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𝑒𝑛𝑐𝑜𝑑𝑒</m:t>
                        </m:r>
                      </m:e>
                      <m:sub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𝑢</m:t>
                            </m:r>
                          </m:sub>
                        </m:sSub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𝑐𝑜𝑚𝑝𝑟𝑒𝑠𝑠</m:t>
                        </m:r>
                      </m:e>
                      <m:sub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𝑢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𝑢</m:t>
                        </m:r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𝑒𝑛𝑐𝑜𝑑𝑒</m:t>
                        </m:r>
                      </m:e>
                      <m:sub>
                        <m:sSub>
                          <m:sSubPr>
                            <m:ctrlPr>
                              <a:rPr lang="en-US" sz="1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𝑣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𝑐𝑜𝑚𝑝𝑟𝑒𝑠𝑠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18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18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sz="18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𝑣</m:t>
                                </m:r>
                              </m:sub>
                            </m:sSub>
                          </m:sub>
                        </m:sSub>
                        <m:d>
                          <m:dPr>
                            <m:ctrlPr>
                              <a:rPr lang="en-US" sz="1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</m:d>
                      </m:e>
                    </m:d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lvl="1" indent="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304800" y="1412466"/>
                <a:ext cx="8153400" cy="4871793"/>
              </a:xfrm>
              <a:prstGeom prst="rect">
                <a:avLst/>
              </a:prstGeom>
              <a:blipFill>
                <a:blip r:embed="rId2"/>
                <a:stretch>
                  <a:fillRect l="-1089" t="-260" b="-18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21E58594-4A72-7441-87D5-BB387BA7464D}"/>
              </a:ext>
            </a:extLst>
          </p:cNvPr>
          <p:cNvSpPr txBox="1">
            <a:spLocks/>
          </p:cNvSpPr>
          <p:nvPr/>
        </p:nvSpPr>
        <p:spPr>
          <a:xfrm>
            <a:off x="1126145" y="395287"/>
            <a:ext cx="64055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Full </a:t>
            </a:r>
            <a:r>
              <a:rPr lang="en-US" b="0" kern="0" dirty="0" err="1">
                <a:latin typeface="Calibri" panose="020F0502020204030204" pitchFamily="34" charset="0"/>
                <a:cs typeface="Calibri" panose="020F0502020204030204" pitchFamily="34" charset="0"/>
              </a:rPr>
              <a:t>Kyber</a:t>
            </a:r>
            <a:endParaRPr lang="en-US" sz="27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3ECC93-E6B6-BD39-6A12-980BF7FEF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74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7A4CD8-D53A-92A2-830C-31EF1AAF890E}"/>
              </a:ext>
            </a:extLst>
          </p:cNvPr>
          <p:cNvSpPr txBox="1"/>
          <p:nvPr/>
        </p:nvSpPr>
        <p:spPr>
          <a:xfrm>
            <a:off x="4114800" y="2974312"/>
            <a:ext cx="65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EFB13C-FCD5-298F-8008-C6137A1E6F64}"/>
              </a:ext>
            </a:extLst>
          </p:cNvPr>
          <p:cNvSpPr txBox="1"/>
          <p:nvPr/>
        </p:nvSpPr>
        <p:spPr>
          <a:xfrm>
            <a:off x="8530814" y="989704"/>
            <a:ext cx="18473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958968"/>
      </p:ext>
    </p:extLst>
  </p:cSld>
  <p:clrMapOvr>
    <a:masterClrMapping/>
  </p:clrMapOvr>
  <p:transition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609600" y="1905000"/>
                <a:ext cx="7848600" cy="4414593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𝐷𝑒𝑐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[0:32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𝑢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]</m:t>
                    </m:r>
                  </m:oMath>
                </a14:m>
                <a:r>
                  <a:rPr lang="en-US" sz="2000" i="1" dirty="0">
                    <a:solidFill>
                      <a:schemeClr val="tx1"/>
                    </a:solidFill>
                    <a:latin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[32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(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𝑢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𝑣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]</m:t>
                    </m:r>
                  </m:oMath>
                </a14:m>
                <a:endParaRPr lang="en-US" sz="200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𝒖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𝑑𝑒𝑐𝑜𝑚𝑝𝑟𝑒𝑠𝑠</m:t>
                        </m:r>
                      </m:e>
                      <m:sub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𝑢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𝐵𝑦𝑡𝑒𝐷𝑒𝑐𝑜𝑑𝑒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𝑢</m:t>
                                </m:r>
                              </m:sub>
                            </m:sSub>
                          </m:sub>
                        </m:sSub>
                        <m:d>
                          <m:d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US" sz="2000" b="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𝜐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𝑑𝑒𝑐𝑜𝑚𝑝𝑟𝑒𝑠𝑠</m:t>
                        </m:r>
                      </m:e>
                      <m:sub>
                        <m:sSub>
                          <m:sSubPr>
                            <m:ctrlP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𝑣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𝐵𝑦𝑡𝑒𝐷𝑒𝑐𝑜𝑑𝑒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𝑣</m:t>
                                </m:r>
                              </m:sub>
                            </m:sSub>
                          </m:sub>
                        </m:sSub>
                        <m:d>
                          <m:d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US" sz="200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</m:acc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𝐵𝑦𝑡𝑒𝐷𝑒𝑐𝑜𝑑𝑒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12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𝜐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p>
                      <m:sSup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</m:acc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𝑇</m:t>
                        </m:r>
                      </m:sup>
                    </m:sSup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d>
                      <m:d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𝒖</m:t>
                        </m:r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𝐵𝑦𝑡𝑒𝐸𝑛𝑐𝑜𝑑𝑒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𝑐𝑜𝑚𝑝𝑟𝑒𝑠𝑠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609600" y="1905000"/>
                <a:ext cx="7848600" cy="4414593"/>
              </a:xfrm>
              <a:prstGeom prst="rect">
                <a:avLst/>
              </a:prstGeom>
              <a:blipFill>
                <a:blip r:embed="rId2"/>
                <a:stretch>
                  <a:fillRect l="-1777" t="-8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21E58594-4A72-7441-87D5-BB387BA7464D}"/>
              </a:ext>
            </a:extLst>
          </p:cNvPr>
          <p:cNvSpPr txBox="1">
            <a:spLocks/>
          </p:cNvSpPr>
          <p:nvPr/>
        </p:nvSpPr>
        <p:spPr>
          <a:xfrm>
            <a:off x="1126145" y="395287"/>
            <a:ext cx="64055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Full </a:t>
            </a:r>
            <a:r>
              <a:rPr lang="en-US" b="0" kern="0" dirty="0" err="1">
                <a:latin typeface="Calibri" panose="020F0502020204030204" pitchFamily="34" charset="0"/>
                <a:cs typeface="Calibri" panose="020F0502020204030204" pitchFamily="34" charset="0"/>
              </a:rPr>
              <a:t>Kyber</a:t>
            </a:r>
            <a:endParaRPr lang="en-US" sz="27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3ECC93-E6B6-BD39-6A12-980BF7FEF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75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7A4CD8-D53A-92A2-830C-31EF1AAF890E}"/>
              </a:ext>
            </a:extLst>
          </p:cNvPr>
          <p:cNvSpPr txBox="1"/>
          <p:nvPr/>
        </p:nvSpPr>
        <p:spPr>
          <a:xfrm>
            <a:off x="4114800" y="2974312"/>
            <a:ext cx="65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7133393"/>
      </p:ext>
    </p:extLst>
  </p:cSld>
  <p:clrMapOvr>
    <a:masterClrMapping/>
  </p:clrMapOvr>
  <p:transition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475488" y="1676400"/>
                <a:ext cx="8193024" cy="4252096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𝐾𝑒𝑦𝑔𝑒𝑛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𝐾𝐸𝑀</m:t>
                        </m:r>
                      </m:sub>
                    </m:sSub>
                  </m:oMath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p>
                    </m:sSup>
                    <m:r>
                      <m:rPr>
                        <m:nor/>
                      </m:rPr>
                      <a:rPr lang="en-US" sz="2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 (</m:t>
                    </m:r>
                    <m:r>
                      <m:rPr>
                        <m:nor/>
                      </m:rPr>
                      <a:rPr lang="en-US" sz="2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random</m:t>
                    </m:r>
                    <m:r>
                      <m:rPr>
                        <m:nor/>
                      </m:rPr>
                      <a:rPr lang="en-US" sz="2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𝑒𝑘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𝑃𝐾𝐸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𝑑𝑘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𝑃𝐾𝐸</m:t>
                            </m:r>
                          </m:sub>
                        </m:sSub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𝐾𝑒𝑦𝐺𝑒𝑛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m:rPr>
                        <m:nor/>
                      </m:rPr>
                      <a:rPr lang="en-US" sz="2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()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𝑒𝑘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𝐾𝐸𝑀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𝑒𝑘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m:rPr>
                        <m:nor/>
                      </m:rPr>
                      <a:rPr lang="en-US" sz="2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; 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𝑑𝑘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𝐾𝐸𝑀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𝑑𝑘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d>
                      <m:dPr>
                        <m:begChr m:val="|"/>
                        <m:endChr m:val="|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  <m:sSub>
                          <m:sSubPr>
                            <m:ctrlP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𝑒𝑘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𝑃𝐾𝐸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</m:e>
                    </m:d>
                    <m:r>
                      <m:rPr>
                        <m:sty m:val="p"/>
                      </m:rPr>
                      <a:rPr lang="en-US" sz="200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𝑒𝑘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𝑃𝐾𝐸</m:t>
                            </m:r>
                          </m:sub>
                        </m:sSub>
                      </m:e>
                    </m:d>
                    <m:r>
                      <a:rPr lang="en-US" sz="200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m:rPr>
                        <m:sty m:val="p"/>
                      </m:rPr>
                      <a:rPr lang="en-US" sz="200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z</m:t>
                    </m:r>
                    <m:r>
                      <a:rPr lang="en-US" sz="200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return</m:t>
                    </m:r>
                    <m:r>
                      <m:rPr>
                        <m:nor/>
                      </m:rPr>
                      <a:rPr lang="en-US" sz="2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𝑒𝑘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𝐾𝐸𝑀</m:t>
                        </m:r>
                      </m:sub>
                    </m:sSub>
                    <m:r>
                      <a:rPr lang="en-US" sz="200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𝑑𝑘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𝐾𝐸𝑀</m:t>
                        </m:r>
                      </m:sub>
                    </m:sSub>
                    <m:r>
                      <m:rPr>
                        <m:nor/>
                      </m:rPr>
                      <a:rPr lang="en-US" sz="2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𝑡</m:t>
                        </m:r>
                      </m:e>
                    </m:acc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</m:e>
                    </m:acc>
                    <m:acc>
                      <m:accPr>
                        <m:chr m:val="̂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</m:acc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acc>
                      <m:accPr>
                        <m:chr m:val="̂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</m:t>
                        </m:r>
                      </m:e>
                    </m:acc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is generated from seed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return</a:t>
                </a:r>
                <a:r>
                  <a:rPr lang="en-US" sz="2000" dirty="0">
                    <a:solidFill>
                      <a:schemeClr val="tx1"/>
                    </a:solidFill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𝑒𝑘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𝑃𝐾𝐸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𝑑𝑘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𝑃𝐾𝐸</m:t>
                            </m:r>
                          </m:sub>
                        </m:sSub>
                      </m:e>
                    </m:d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475488" y="1676400"/>
                <a:ext cx="8193024" cy="4252096"/>
              </a:xfrm>
              <a:prstGeom prst="rect">
                <a:avLst/>
              </a:prstGeom>
              <a:blipFill>
                <a:blip r:embed="rId2"/>
                <a:stretch>
                  <a:fillRect l="-15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21E58594-4A72-7441-87D5-BB387BA7464D}"/>
              </a:ext>
            </a:extLst>
          </p:cNvPr>
          <p:cNvSpPr txBox="1">
            <a:spLocks/>
          </p:cNvSpPr>
          <p:nvPr/>
        </p:nvSpPr>
        <p:spPr>
          <a:xfrm>
            <a:off x="1126145" y="319087"/>
            <a:ext cx="64055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Full </a:t>
            </a:r>
            <a:r>
              <a:rPr lang="en-US" b="0" kern="0" dirty="0" err="1">
                <a:latin typeface="Calibri" panose="020F0502020204030204" pitchFamily="34" charset="0"/>
                <a:cs typeface="Calibri" panose="020F0502020204030204" pitchFamily="34" charset="0"/>
              </a:rPr>
              <a:t>Kyber</a:t>
            </a:r>
            <a:endParaRPr lang="en-US" sz="27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3ECC93-E6B6-BD39-6A12-980BF7FEF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76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7A4CD8-D53A-92A2-830C-31EF1AAF890E}"/>
              </a:ext>
            </a:extLst>
          </p:cNvPr>
          <p:cNvSpPr txBox="1"/>
          <p:nvPr/>
        </p:nvSpPr>
        <p:spPr>
          <a:xfrm>
            <a:off x="4114800" y="2974312"/>
            <a:ext cx="65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6698775"/>
      </p:ext>
    </p:extLst>
  </p:cSld>
  <p:clrMapOvr>
    <a:masterClrMapping/>
  </p:clrMapOvr>
  <p:transition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914400" y="319087"/>
            <a:ext cx="64055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Full </a:t>
            </a:r>
            <a:r>
              <a:rPr lang="en-US" sz="4000" b="0" kern="0" dirty="0" err="1">
                <a:latin typeface="Calibri" panose="020F0502020204030204" pitchFamily="34" charset="0"/>
                <a:cs typeface="Calibri" panose="020F0502020204030204" pitchFamily="34" charset="0"/>
              </a:rPr>
              <a:t>Kyber</a:t>
            </a:r>
            <a:endParaRPr lang="en-US" sz="28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914400" y="2133601"/>
                <a:ext cx="7658100" cy="3047999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𝐾𝐸𝑀𝑒𝑛𝑐𝑎𝑝𝑠</m:t>
                    </m:r>
                    <m:r>
                      <a:rPr lang="en-US" sz="2000" b="0" i="0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𝑝𝑘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𝐾𝐸𝑀</m:t>
                        </m:r>
                      </m:sub>
                    </m:sSub>
                    <m:r>
                      <a:rPr lang="en-US" sz="2000" b="0" i="0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is a random 32-byte value</a:t>
                </a: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𝐺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𝑒𝑘</m:t>
                        </m:r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𝐸𝑛𝑐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𝑒𝑘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𝐾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endParaRPr lang="en-US" sz="135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914400" y="2133601"/>
                <a:ext cx="7658100" cy="3047999"/>
              </a:xfrm>
              <a:prstGeom prst="rect">
                <a:avLst/>
              </a:prstGeom>
              <a:blipFill>
                <a:blip r:embed="rId2"/>
                <a:stretch>
                  <a:fillRect l="-1824" t="-12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EAA2322-E930-33DE-D830-CFC446FFE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764989"/>
      </p:ext>
    </p:extLst>
  </p:cSld>
  <p:clrMapOvr>
    <a:masterClrMapping/>
  </p:clrMapOvr>
  <p:transition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914400" y="319087"/>
            <a:ext cx="64055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Full </a:t>
            </a:r>
            <a:r>
              <a:rPr lang="en-US" b="0" kern="0" dirty="0" err="1">
                <a:latin typeface="Calibri" panose="020F0502020204030204" pitchFamily="34" charset="0"/>
                <a:cs typeface="Calibri" panose="020F0502020204030204" pitchFamily="34" charset="0"/>
              </a:rPr>
              <a:t>Kyber</a:t>
            </a:r>
            <a:endParaRPr lang="en-US" sz="27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457200" y="1935930"/>
                <a:ext cx="8153400" cy="3810001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𝐾𝐸𝑀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𝑑𝑒</m:t>
                    </m:r>
                    <m:r>
                      <a:rPr lang="en-US" sz="200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𝑐𝑎𝑝𝑠</m:t>
                    </m:r>
                    <m:r>
                      <a:rPr lang="en-US" sz="2000" b="0" i="0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c</m:t>
                    </m:r>
                    <m:r>
                      <a:rPr lang="en-US" sz="2000" b="0" i="0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𝑑𝑘</m:t>
                    </m:r>
                    <m:r>
                      <a:rPr lang="en-US" sz="2000" b="0" i="0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𝑑𝑘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𝑑𝑘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0:384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</m:e>
                    </m:d>
                  </m:oMath>
                </a14:m>
                <a:endParaRPr lang="en-US" sz="2000" b="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𝑒𝑘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𝑑𝑘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384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:768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+32</m:t>
                        </m:r>
                      </m:e>
                    </m:d>
                  </m:oMath>
                </a14:m>
                <a:endParaRPr lang="en-US" sz="2000" b="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𝑑𝑘</m:t>
                    </m:r>
                    <m:r>
                      <a:rPr 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[768</m:t>
                    </m:r>
                    <m:r>
                      <a:rPr 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+32</m:t>
                    </m:r>
                  </m:oMath>
                </a14:m>
                <a:r>
                  <a:rPr lang="en-US" sz="2000" i="1" dirty="0">
                    <a:solidFill>
                      <a:schemeClr val="tx1"/>
                    </a:solidFill>
                    <a:latin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:</a:t>
                </a:r>
                <a:r>
                  <a:rPr lang="en-US" sz="2000" dirty="0">
                    <a:solidFill>
                      <a:schemeClr val="tx1"/>
                    </a:solidFill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768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+64]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𝑑𝑘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768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m:rPr>
                            <m:nor/>
                          </m:r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64</m:t>
                        </m:r>
                        <m:r>
                          <m:rPr>
                            <m:nor/>
                          </m:rP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:</m:t>
                        </m:r>
                        <m:r>
                          <m:rPr>
                            <m:nor/>
                          </m:rPr>
                          <a:rPr lang="en-US" sz="2000" dirty="0">
                            <a:solidFill>
                              <a:schemeClr val="tx1"/>
                            </a:solidFill>
                            <a:cs typeface="Calibri" panose="020F0502020204030204" pitchFamily="34" charset="0"/>
                            <a:sym typeface="Arial"/>
                          </a:rPr>
                          <m:t> 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768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+96</m:t>
                        </m:r>
                      </m:e>
                    </m:d>
                  </m:oMath>
                </a14:m>
                <a:endParaRPr lang="en-US" sz="2000" dirty="0">
                  <a:solidFill>
                    <a:schemeClr val="tx1"/>
                  </a:solidFill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𝐷𝑒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𝑑𝑘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d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𝐾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′</m:t>
                            </m:r>
                          </m:sup>
                        </m:s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sSup>
                          <m:sSup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𝐺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𝑒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</m:t>
                        </m:r>
                      </m:e>
                    </m:acc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𝐽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32)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𝐸𝑛𝑐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𝑒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If (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==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′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) return K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′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else error</a:t>
                </a: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endParaRPr lang="en-US" sz="135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457200" y="1935930"/>
                <a:ext cx="8153400" cy="3810001"/>
              </a:xfrm>
              <a:prstGeom prst="rect">
                <a:avLst/>
              </a:prstGeom>
              <a:blipFill>
                <a:blip r:embed="rId2"/>
                <a:stretch>
                  <a:fillRect l="-1711" t="-6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EAA2322-E930-33DE-D830-CFC446FFE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907885"/>
      </p:ext>
    </p:extLst>
  </p:cSld>
  <p:clrMapOvr>
    <a:masterClrMapping/>
  </p:clrMapOvr>
  <p:transition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FC2D14-8735-D658-4FAE-4528F148EB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14808D75-9F31-E3B7-EC9A-E6C09A63A8B2}"/>
              </a:ext>
            </a:extLst>
          </p:cNvPr>
          <p:cNvSpPr txBox="1">
            <a:spLocks/>
          </p:cNvSpPr>
          <p:nvPr/>
        </p:nvSpPr>
        <p:spPr>
          <a:xfrm>
            <a:off x="914400" y="319087"/>
            <a:ext cx="64055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Kyber Notes</a:t>
            </a:r>
            <a:endParaRPr lang="en-US" sz="27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D1A0A2C0-645A-1DDB-B3D2-BCED5B26B16B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228600" y="1333499"/>
                <a:ext cx="8686800" cy="4914901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Define</a:t>
                </a:r>
                <a:r>
                  <a:rPr lang="en-US" sz="2000" dirty="0">
                    <a:solidFill>
                      <a:srgbClr val="535353"/>
                    </a:solidFill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20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𝑨𝒅𝒗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</m:sub>
                      <m:sup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𝑚𝑙𝑤𝑒</m:t>
                        </m:r>
                      </m:sup>
                    </m:sSubSup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=|</m:t>
                    </m:r>
                    <m:func>
                      <m:func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Pr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⁡[</m:t>
                        </m:r>
                      </m:fName>
                      <m:e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𝑏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′</m:t>
                            </m:r>
                          </m:sup>
                        </m:sSup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=1, </m:t>
                        </m:r>
                        <m:r>
                          <a:rPr lang="en-US" sz="20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𝑨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←</m:t>
                        </m:r>
                        <m:sSubSup>
                          <m:sSubSupPr>
                            <m:ctrlP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𝑞</m:t>
                            </m:r>
                          </m:sub>
                          <m:sup>
                            <m: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𝑚</m:t>
                            </m:r>
                            <m: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×</m:t>
                            </m:r>
                            <m: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𝑘</m:t>
                            </m:r>
                          </m:sup>
                        </m:sSubSup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;</m:t>
                        </m:r>
                        <m:d>
                          <m:dPr>
                            <m:ctrlP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2000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𝒔</m:t>
                            </m:r>
                            <m:r>
                              <a:rPr lang="en-US" sz="2000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,</m:t>
                            </m:r>
                            <m:r>
                              <a:rPr lang="en-US" sz="2000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𝒆</m:t>
                            </m:r>
                          </m:e>
                        </m:d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←</m:t>
                        </m:r>
                        <m:sSubSup>
                          <m:sSubSupPr>
                            <m:ctrlP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𝜂</m:t>
                            </m:r>
                          </m:sub>
                          <m:sup>
                            <m: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𝑘</m:t>
                            </m:r>
                          </m:sup>
                        </m:sSubSup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×</m:t>
                        </m:r>
                        <m:sSubSup>
                          <m:sSubSupPr>
                            <m:ctrlP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𝜂</m:t>
                            </m:r>
                          </m:sub>
                          <m:sup>
                            <m: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𝑚</m:t>
                            </m:r>
                          </m:sup>
                        </m:sSubSup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;</m:t>
                        </m:r>
                        <m:r>
                          <a:rPr lang="en-US" sz="20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𝒃</m:t>
                        </m:r>
                        <m:r>
                          <a:rPr lang="en-US" sz="20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</m:t>
                        </m:r>
                        <m:r>
                          <a:rPr lang="en-US" sz="20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𝑨𝒔</m:t>
                        </m:r>
                        <m:r>
                          <a:rPr lang="en-US" sz="20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20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𝒆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;</m:t>
                        </m:r>
                        <m:sSup>
                          <m:sSupPr>
                            <m:ctrlPr>
                              <a:rPr lang="en-US" sz="20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𝑏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′</m:t>
                            </m:r>
                          </m:sup>
                        </m:sSup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</m:t>
                        </m:r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  <m:d>
                          <m:dPr>
                            <m:ctrlPr>
                              <a:rPr lang="en-US" sz="20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2000" b="1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𝑨</m:t>
                            </m:r>
                            <m:r>
                              <a:rPr lang="en-US" sz="2000" b="1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,</m:t>
                            </m:r>
                            <m:r>
                              <a:rPr lang="en-US" sz="2000" b="1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𝒃</m:t>
                            </m:r>
                          </m:e>
                        </m:d>
                      </m:e>
                    </m:func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]−</m:t>
                    </m:r>
                    <m:func>
                      <m:func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Pr</m:t>
                        </m:r>
                      </m:fName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[</m:t>
                        </m:r>
                        <m:d>
                          <m:dPr>
                            <m:ctrlP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000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pPr>
                              <m:e>
                                <m:r>
                                  <a:rPr lang="en-US" sz="2000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𝑏</m:t>
                                </m:r>
                              </m:e>
                              <m:sup>
                                <m:r>
                                  <a:rPr lang="en-US" sz="2000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sz="20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=1, </m:t>
                            </m:r>
                            <m:r>
                              <a:rPr lang="en-US" sz="2000" b="1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𝑨</m:t>
                            </m:r>
                            <m:r>
                              <a:rPr lang="en-US" sz="20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←</m:t>
                            </m:r>
                            <m:sSubSup>
                              <m:sSubSupPr>
                                <m:ctrlPr>
                                  <a:rPr lang="en-US" sz="2000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SupPr>
                              <m:e>
                                <m:r>
                                  <a:rPr lang="en-US" sz="2000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𝑞</m:t>
                                </m:r>
                              </m:sub>
                              <m:sup>
                                <m:r>
                                  <a:rPr lang="en-US" sz="2000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𝑚</m:t>
                                </m:r>
                                <m:r>
                                  <a:rPr lang="en-US" sz="2000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×</m:t>
                                </m:r>
                                <m:r>
                                  <a:rPr lang="en-US" sz="2000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𝑘</m:t>
                                </m:r>
                              </m:sup>
                            </m:sSubSup>
                            <m:r>
                              <a:rPr lang="en-US" sz="20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;</m:t>
                            </m:r>
                            <m: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𝑏</m:t>
                            </m:r>
                            <m: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←</m:t>
                            </m:r>
                            <m:sSubSup>
                              <m:sSubSupPr>
                                <m:ctrlPr>
                                  <a:rPr lang="en-US" sz="2000" b="0" i="1" smtClean="0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SupPr>
                              <m:e>
                                <m:r>
                                  <a:rPr lang="en-US" sz="2000" b="0" i="1" smtClean="0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𝑞</m:t>
                                </m:r>
                              </m:sub>
                              <m:sup>
                                <m:r>
                                  <a:rPr lang="en-US" sz="2000" b="0" i="1" smtClean="0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𝑚</m:t>
                                </m:r>
                              </m:sup>
                            </m:sSubSup>
                          </m:e>
                        </m:d>
                      </m:e>
                    </m:func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;</m:t>
                    </m:r>
                  </m:oMath>
                </a14:m>
                <a:r>
                  <a:rPr lang="en-US" sz="2000" dirty="0">
                    <a:solidFill>
                      <a:srgbClr val="535353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</m:t>
                        </m:r>
                      </m:e>
                      <m:sup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sz="20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d>
                      <m:dPr>
                        <m:ctrlP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𝑨</m:t>
                        </m:r>
                        <m:r>
                          <a:rPr lang="en-US" sz="2000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𝒃</m:t>
                        </m:r>
                      </m:e>
                    </m:d>
                    <m:r>
                      <a:rPr lang="en-US" sz="2000" b="0" i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]|</m:t>
                    </m:r>
                  </m:oMath>
                </a14:m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b="1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Theorem</a:t>
                </a:r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: Suppose XOF and G are random oracles.  For all adversaries, A, there are adversaries, B, C: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20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 </m:t>
                        </m:r>
                        <m:r>
                          <a:rPr lang="en-US" sz="2000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𝑨𝒅𝒗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𝑘𝑦𝑏𝑒𝑟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𝐶𝑃𝐴𝑃𝐾𝐸</m:t>
                        </m:r>
                      </m:sub>
                      <m:sup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𝑐𝑝𝑎</m:t>
                        </m:r>
                      </m:sup>
                    </m:sSubSup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</m:e>
                    </m:d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≤2</m:t>
                    </m:r>
                  </m:oMath>
                </a14:m>
                <a:r>
                  <a:rPr lang="en-US" sz="2000" dirty="0">
                    <a:solidFill>
                      <a:srgbClr val="535353"/>
                    </a:solidFill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2000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𝑨𝒅𝒗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+1,</m:t>
                        </m:r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</m:sub>
                      <m:sup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𝑚𝑙𝑤𝑒</m:t>
                        </m:r>
                      </m:sup>
                    </m:sSubSup>
                    <m:d>
                      <m:d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𝐵</m:t>
                        </m:r>
                      </m:e>
                    </m:d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Sup>
                      <m:sSubSupPr>
                        <m:ctrlP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2000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𝑨𝒅𝒗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𝑃𝑅𝐹</m:t>
                        </m:r>
                      </m:sub>
                      <m:sup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𝑝𝑟𝑓</m:t>
                        </m:r>
                      </m:sup>
                    </m:sSubSup>
                    <m:d>
                      <m:dPr>
                        <m:ctrlP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𝐶</m:t>
                        </m:r>
                      </m:e>
                    </m:d>
                  </m:oMath>
                </a14:m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b="1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Theorem</a:t>
                </a:r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: Suppose XOF and G are random oracles. For any classical adversary, A, that make at most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𝑅𝑂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to random oracles XOF, H, G there are adversaries B, C of the same running time: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2000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 </m:t>
                        </m:r>
                        <m:r>
                          <a:rPr lang="en-US" sz="2000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𝑨𝒅𝒗</m:t>
                        </m:r>
                      </m:e>
                      <m:sub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𝑘𝑦𝑏𝑒𝑟</m:t>
                        </m:r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𝐶𝐶𝐴𝐾𝐸𝑀</m:t>
                        </m:r>
                      </m:sub>
                      <m:sup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sup>
                    </m:sSubSup>
                    <m:r>
                      <a:rPr lang="en-US" sz="20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d>
                      <m:dPr>
                        <m:ctrlP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</m:e>
                    </m:d>
                    <m:r>
                      <a:rPr lang="en-US" sz="20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≤2</m:t>
                    </m:r>
                  </m:oMath>
                </a14:m>
                <a:r>
                  <a:rPr lang="en-US" sz="2000" dirty="0">
                    <a:solidFill>
                      <a:srgbClr val="535353"/>
                    </a:solidFill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2000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𝑨𝒅𝒗</m:t>
                        </m:r>
                      </m:e>
                      <m:sub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+1,</m:t>
                        </m:r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</m:sub>
                      <m:sup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𝑚𝑙𝑤𝑒</m:t>
                        </m:r>
                      </m:sup>
                    </m:sSubSup>
                    <m:d>
                      <m:dPr>
                        <m:ctrlP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𝐵</m:t>
                        </m:r>
                      </m:e>
                    </m:d>
                    <m:r>
                      <a:rPr lang="en-US" sz="20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Sup>
                      <m:sSubSupPr>
                        <m:ctrlP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2000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𝑨𝒅𝒗</m:t>
                        </m:r>
                      </m:e>
                      <m:sub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𝑃𝑅𝐹</m:t>
                        </m:r>
                      </m:sub>
                      <m:sup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𝑝𝑟𝑓</m:t>
                        </m:r>
                      </m:sup>
                    </m:sSubSup>
                    <m:d>
                      <m:dPr>
                        <m:ctrlP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𝐶</m:t>
                        </m:r>
                      </m:e>
                    </m:d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+4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𝛿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e>
                      <m:sub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𝑅𝑂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b="1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Theorem</a:t>
                </a:r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: Suppose XOF and G are random oracles. For any quantum adversary, A, that make at most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e>
                      <m:sub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𝑅𝑂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to random oracles XOF, H, G there are adversaries B, C of the same running time: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2000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 </m:t>
                        </m:r>
                        <m:r>
                          <a:rPr lang="en-US" sz="2000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𝑨𝒅𝒗</m:t>
                        </m:r>
                      </m:e>
                      <m:sub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𝑘𝑦𝑏𝑒𝑟</m:t>
                        </m:r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𝐶𝐶𝐴𝐾𝐸𝑀</m:t>
                        </m:r>
                      </m:sub>
                      <m:sup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𝑐𝑐𝑎</m:t>
                        </m:r>
                      </m:sup>
                    </m:sSubSup>
                    <m:r>
                      <a:rPr lang="en-US" sz="20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d>
                      <m:dPr>
                        <m:ctrlP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</m:e>
                    </m:d>
                    <m:r>
                      <a:rPr lang="en-US" sz="20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4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e>
                      <m:sub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𝑅𝑂</m:t>
                        </m:r>
                      </m:sub>
                    </m:sSub>
                    <m:rad>
                      <m:radPr>
                        <m:degHide m:val="on"/>
                        <m:ctrlPr>
                          <a:rPr lang="en-US" sz="200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radPr>
                      <m:deg/>
                      <m:e>
                        <m:sSubSup>
                          <m:sSubSupPr>
                            <m:ctrlPr>
                              <a:rPr lang="en-US" sz="20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SupPr>
                          <m:e>
                            <m:r>
                              <a:rPr lang="en-US" sz="2000" b="1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𝑨𝒅𝒗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𝑘</m:t>
                            </m:r>
                            <m:r>
                              <a:rPr lang="en-US" sz="20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+1,</m:t>
                            </m:r>
                            <m:r>
                              <a:rPr lang="en-US" sz="20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𝑘</m:t>
                            </m:r>
                            <m:r>
                              <a:rPr lang="en-US" sz="20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,</m:t>
                            </m:r>
                            <m:r>
                              <a:rPr lang="en-US" sz="20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𝜂</m:t>
                            </m:r>
                          </m:sub>
                          <m:sup>
                            <m:r>
                              <a:rPr lang="en-US" sz="20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𝑚𝑙𝑤𝑒</m:t>
                            </m:r>
                          </m:sup>
                        </m:sSubSup>
                        <m:d>
                          <m:dPr>
                            <m:ctrlPr>
                              <a:rPr lang="en-US" sz="20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𝐵</m:t>
                            </m:r>
                          </m:e>
                        </m:d>
                      </m:e>
                    </m:rad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Sup>
                      <m:sSubSupPr>
                        <m:ctrlP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2000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𝑨𝒅𝒗</m:t>
                        </m:r>
                      </m:e>
                      <m:sub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𝑃𝑅𝐹</m:t>
                        </m:r>
                      </m:sub>
                      <m:sup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𝑝𝑟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sup>
                    </m:sSubSup>
                    <m:d>
                      <m:dPr>
                        <m:ctrlP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𝐶</m:t>
                        </m:r>
                      </m:e>
                    </m:d>
                    <m:r>
                      <a:rPr lang="en-US" sz="20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8</m:t>
                    </m:r>
                    <m:r>
                      <a:rPr lang="en-US" sz="20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𝛿</m:t>
                    </m:r>
                    <m:sSup>
                      <m:sSupPr>
                        <m:ctrlPr>
                          <a:rPr lang="en-US" sz="200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𝑞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𝑅𝑂</m:t>
                            </m:r>
                          </m:sub>
                        </m:sSub>
                      </m:e>
                      <m:sup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p>
                    </m:sSup>
                  </m:oMath>
                </a14:m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D1A0A2C0-645A-1DDB-B3D2-BCED5B26B1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228600" y="1333499"/>
                <a:ext cx="8686800" cy="4914901"/>
              </a:xfrm>
              <a:prstGeom prst="rect">
                <a:avLst/>
              </a:prstGeom>
              <a:blipFill>
                <a:blip r:embed="rId2"/>
                <a:stretch>
                  <a:fillRect l="-1606" t="-1289" r="-1606" b="-30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3A41B4F-B0CD-E51A-908A-400315E93D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057155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04800"/>
            <a:ext cx="8991600" cy="9906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Good basis and Gram-Schmidt Orthogonalization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28600" y="1981200"/>
                <a:ext cx="8610600" cy="4648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Good basis for lattices are orthonormal when that is possible.  If a basis,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is orthonormal, then, for example, 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𝑣𝑜𝑙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l-GR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)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||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begChr m:val="|"/>
                        <m:endChr m:val="|"/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r>
                                  <a:rPr lang="en-US" sz="20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||</m:t>
                                </m:r>
                                <m:r>
                                  <a:rPr lang="en-US" sz="2000" i="1" ker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2000" i="1" ker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…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 orthogonality defect of a basis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is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||</m:t>
                            </m:r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begChr m:val="|"/>
                            <m:endChr m:val="|"/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000" i="1" ker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i="1" ker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 ker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∙||</m:t>
                                    </m:r>
                                    <m:r>
                                      <a:rPr lang="en-US" sz="2000" i="1" ker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2000" i="1" ker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  <m:r>
                          <a:rPr lang="en-US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… 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ker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2000" i="1" ker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|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2000" b="0" i="0" kern="0" smtClean="0">
                            <a:latin typeface="Cambria Math" panose="02040503050406030204" pitchFamily="18" charset="0"/>
                          </a:rPr>
                          <m:t>det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⁡(</m:t>
                        </m:r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Given a space generated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can also be generated by a set of vectors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,…,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with the property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)=0,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Th Gram-Schmidt orthogonalization procedure computes this.</a:t>
                </a:r>
              </a:p>
              <a:p>
                <a:pPr marL="400050" lvl="1" indent="0">
                  <a:lnSpc>
                    <a:spcPct val="90000"/>
                  </a:lnSpc>
                  <a:buNone/>
                </a:pPr>
                <a:endParaRPr lang="en-US" sz="16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00050" lvl="1" indent="0">
                  <a:lnSpc>
                    <a:spcPct val="90000"/>
                  </a:lnSpc>
                  <a:buNone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GSO, given,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compute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,…,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</a:p>
              <a:p>
                <a:pPr marL="1028700" lvl="2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put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marL="1028700" lvl="2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for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=2,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1800" b="0" i="1" kern="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marL="1257300" lvl="3" indent="0">
                  <a:lnSpc>
                    <a:spcPct val="9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i="1" ker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  <m:sup>
                          <m:r>
                            <a:rPr lang="en-US" sz="1800" i="1" ker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1800" b="0" i="0" kern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800" b="0" i="1" kern="0" smtClean="0">
                          <a:latin typeface="Cambria Math" panose="02040503050406030204" pitchFamily="18" charset="0"/>
                        </a:rPr>
                        <m:t> − </m:t>
                      </m:r>
                      <m:nary>
                        <m:naryPr>
                          <m:chr m:val="∑"/>
                          <m:ctrlP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b>
                            <m:sSubPr>
                              <m:ctrlP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en-US" sz="1800" b="0" i="1" kern="0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8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1800" b="0" i="1" kern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i="1" ker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sz="1800" i="1" ker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 ker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sz="1800" i="1" ker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d>
                            <m:dPr>
                              <m:ctrlP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sz="1800" i="1" ker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 ker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sz="1800" i="1" ker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sz="1800" i="1" ker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 ker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sz="1800" i="1" ker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d>
                        </m:den>
                      </m:f>
                    </m:oMath>
                  </m:oMathPara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1028700" lvl="2">
                  <a:lnSpc>
                    <a:spcPct val="90000"/>
                  </a:lnSpc>
                  <a:buFont typeface="+mj-lt"/>
                  <a:buAutoNum type="arabicPeriod"/>
                </a:pPr>
                <a:endParaRPr lang="en-US" sz="1200" kern="0" dirty="0"/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28600" y="1981200"/>
                <a:ext cx="8610600" cy="4648200"/>
              </a:xfrm>
              <a:prstGeom prst="rect">
                <a:avLst/>
              </a:prstGeom>
              <a:blipFill>
                <a:blip r:embed="rId2"/>
                <a:stretch>
                  <a:fillRect l="-885" t="-1635" b="-21526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20512788"/>
      </p:ext>
    </p:extLst>
  </p:cSld>
  <p:clrMapOvr>
    <a:masterClrMapping/>
  </p:clrMapOvr>
  <p:transition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5150EF-1DE7-ACCA-41AC-191A440973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5058DC79-E01C-CA66-EAC6-AF66EF0D9238}"/>
              </a:ext>
            </a:extLst>
          </p:cNvPr>
          <p:cNvSpPr txBox="1">
            <a:spLocks/>
          </p:cNvSpPr>
          <p:nvPr/>
        </p:nvSpPr>
        <p:spPr>
          <a:xfrm>
            <a:off x="914400" y="471487"/>
            <a:ext cx="64055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Kyber Parameters</a:t>
            </a:r>
            <a:endParaRPr lang="en-US" sz="27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9452BF-63C1-7086-C88F-281F0CC1F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80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4A07CB71-9AE7-BB51-604C-1B0D9E087FB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99813530"/>
                  </p:ext>
                </p:extLst>
              </p:nvPr>
            </p:nvGraphicFramePr>
            <p:xfrm>
              <a:off x="342900" y="2933580"/>
              <a:ext cx="8458200" cy="12852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09700">
                      <a:extLst>
                        <a:ext uri="{9D8B030D-6E8A-4147-A177-3AD203B41FA5}">
                          <a16:colId xmlns:a16="http://schemas.microsoft.com/office/drawing/2014/main" val="691567196"/>
                        </a:ext>
                      </a:extLst>
                    </a:gridCol>
                    <a:gridCol w="1409700">
                      <a:extLst>
                        <a:ext uri="{9D8B030D-6E8A-4147-A177-3AD203B41FA5}">
                          <a16:colId xmlns:a16="http://schemas.microsoft.com/office/drawing/2014/main" val="1385526963"/>
                        </a:ext>
                      </a:extLst>
                    </a:gridCol>
                    <a:gridCol w="1409700">
                      <a:extLst>
                        <a:ext uri="{9D8B030D-6E8A-4147-A177-3AD203B41FA5}">
                          <a16:colId xmlns:a16="http://schemas.microsoft.com/office/drawing/2014/main" val="4144137719"/>
                        </a:ext>
                      </a:extLst>
                    </a:gridCol>
                    <a:gridCol w="1409700">
                      <a:extLst>
                        <a:ext uri="{9D8B030D-6E8A-4147-A177-3AD203B41FA5}">
                          <a16:colId xmlns:a16="http://schemas.microsoft.com/office/drawing/2014/main" val="1972876016"/>
                        </a:ext>
                      </a:extLst>
                    </a:gridCol>
                    <a:gridCol w="1409700">
                      <a:extLst>
                        <a:ext uri="{9D8B030D-6E8A-4147-A177-3AD203B41FA5}">
                          <a16:colId xmlns:a16="http://schemas.microsoft.com/office/drawing/2014/main" val="1306556941"/>
                        </a:ext>
                      </a:extLst>
                    </a:gridCol>
                    <a:gridCol w="1409700">
                      <a:extLst>
                        <a:ext uri="{9D8B030D-6E8A-4147-A177-3AD203B41FA5}">
                          <a16:colId xmlns:a16="http://schemas.microsoft.com/office/drawing/2014/main" val="208800724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err="1">
                              <a:solidFill>
                                <a:schemeClr val="tx1"/>
                              </a:solidFill>
                            </a:rPr>
                            <a:t>Alg</a:t>
                          </a: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Failure rate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err="1">
                              <a:solidFill>
                                <a:schemeClr val="tx1"/>
                              </a:solidFill>
                            </a:rPr>
                            <a:t>Alg</a:t>
                          </a: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Failure rate</a:t>
                          </a:r>
                        </a:p>
                        <a:p>
                          <a:pPr algn="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err="1">
                              <a:solidFill>
                                <a:schemeClr val="tx1"/>
                              </a:solidFill>
                            </a:rPr>
                            <a:t>Alg</a:t>
                          </a: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Failure rate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9493050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KEM-512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−139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KEM-768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−164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KEM-1024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−174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274468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4A07CB71-9AE7-BB51-604C-1B0D9E087FB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99813530"/>
                  </p:ext>
                </p:extLst>
              </p:nvPr>
            </p:nvGraphicFramePr>
            <p:xfrm>
              <a:off x="342900" y="2933580"/>
              <a:ext cx="8458200" cy="12852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09700">
                      <a:extLst>
                        <a:ext uri="{9D8B030D-6E8A-4147-A177-3AD203B41FA5}">
                          <a16:colId xmlns:a16="http://schemas.microsoft.com/office/drawing/2014/main" val="691567196"/>
                        </a:ext>
                      </a:extLst>
                    </a:gridCol>
                    <a:gridCol w="1409700">
                      <a:extLst>
                        <a:ext uri="{9D8B030D-6E8A-4147-A177-3AD203B41FA5}">
                          <a16:colId xmlns:a16="http://schemas.microsoft.com/office/drawing/2014/main" val="1385526963"/>
                        </a:ext>
                      </a:extLst>
                    </a:gridCol>
                    <a:gridCol w="1409700">
                      <a:extLst>
                        <a:ext uri="{9D8B030D-6E8A-4147-A177-3AD203B41FA5}">
                          <a16:colId xmlns:a16="http://schemas.microsoft.com/office/drawing/2014/main" val="4144137719"/>
                        </a:ext>
                      </a:extLst>
                    </a:gridCol>
                    <a:gridCol w="1409700">
                      <a:extLst>
                        <a:ext uri="{9D8B030D-6E8A-4147-A177-3AD203B41FA5}">
                          <a16:colId xmlns:a16="http://schemas.microsoft.com/office/drawing/2014/main" val="1972876016"/>
                        </a:ext>
                      </a:extLst>
                    </a:gridCol>
                    <a:gridCol w="1409700">
                      <a:extLst>
                        <a:ext uri="{9D8B030D-6E8A-4147-A177-3AD203B41FA5}">
                          <a16:colId xmlns:a16="http://schemas.microsoft.com/office/drawing/2014/main" val="1306556941"/>
                        </a:ext>
                      </a:extLst>
                    </a:gridCol>
                    <a:gridCol w="1409700">
                      <a:extLst>
                        <a:ext uri="{9D8B030D-6E8A-4147-A177-3AD203B41FA5}">
                          <a16:colId xmlns:a16="http://schemas.microsoft.com/office/drawing/2014/main" val="2088007246"/>
                        </a:ext>
                      </a:extLst>
                    </a:gridCol>
                  </a:tblGrid>
                  <a:tr h="91440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err="1">
                              <a:solidFill>
                                <a:schemeClr val="tx1"/>
                              </a:solidFill>
                            </a:rPr>
                            <a:t>Alg</a:t>
                          </a: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Failure rate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err="1">
                              <a:solidFill>
                                <a:schemeClr val="tx1"/>
                              </a:solidFill>
                            </a:rPr>
                            <a:t>Alg</a:t>
                          </a: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Failure rate</a:t>
                          </a:r>
                        </a:p>
                        <a:p>
                          <a:pPr algn="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err="1">
                              <a:solidFill>
                                <a:schemeClr val="tx1"/>
                              </a:solidFill>
                            </a:rPr>
                            <a:t>Alg</a:t>
                          </a: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Failure rate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9493050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KEM-512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901" t="-250000" r="-402703" b="-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KEM-768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00901" t="-250000" r="-202703" b="-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KEM-1024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00901" t="-250000" r="-2703" b="-2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274468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16893681-F510-8CCB-8486-BD8AD3C2F2C8}"/>
              </a:ext>
            </a:extLst>
          </p:cNvPr>
          <p:cNvSpPr txBox="1"/>
          <p:nvPr/>
        </p:nvSpPr>
        <p:spPr>
          <a:xfrm>
            <a:off x="2590800" y="4324290"/>
            <a:ext cx="381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Failure rates</a:t>
            </a:r>
          </a:p>
        </p:txBody>
      </p:sp>
    </p:spTree>
    <p:extLst>
      <p:ext uri="{BB962C8B-B14F-4D97-AF65-F5344CB8AC3E}">
        <p14:creationId xmlns:p14="http://schemas.microsoft.com/office/powerpoint/2010/main" val="2040609934"/>
      </p:ext>
    </p:extLst>
  </p:cSld>
  <p:clrMapOvr>
    <a:masterClrMapping/>
  </p:clrMapOvr>
  <p:transition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EAFD1F-EA1D-2F77-CF78-A663C7F215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>
            <a:extLst>
              <a:ext uri="{FF2B5EF4-FFF2-40B4-BE49-F238E27FC236}">
                <a16:creationId xmlns:a16="http://schemas.microsoft.com/office/drawing/2014/main" id="{8CE32A1E-E5BD-8CF4-511A-F0A6DE1B7C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81</a:t>
            </a:fld>
            <a:endParaRPr lang="en-US"/>
          </a:p>
        </p:txBody>
      </p:sp>
      <p:sp>
        <p:nvSpPr>
          <p:cNvPr id="155652" name="Rectangle 2">
            <a:extLst>
              <a:ext uri="{FF2B5EF4-FFF2-40B4-BE49-F238E27FC236}">
                <a16:creationId xmlns:a16="http://schemas.microsoft.com/office/drawing/2014/main" id="{86138B35-A1D2-D8DD-5567-87D193E9F09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990600"/>
          </a:xfrm>
        </p:spPr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Attacks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F95185-C081-E9EA-A0FB-1F23ACAA2104}"/>
              </a:ext>
            </a:extLst>
          </p:cNvPr>
          <p:cNvSpPr txBox="1"/>
          <p:nvPr/>
        </p:nvSpPr>
        <p:spPr>
          <a:xfrm>
            <a:off x="304800" y="1401887"/>
            <a:ext cx="853440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The Blum-Kalai-Wasserman (BKW) algorithm is a combinatorial algorithm used to solve the Learning With Errors (LWE). </a:t>
            </a:r>
          </a:p>
          <a:p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The attack typically involves two main phases: </a:t>
            </a:r>
          </a:p>
          <a:p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Reduction Phase: This phase progressively reduces the dimension of the LWE/LWR problem, essentially trying to simplify the equations involved. This is achieved by combining samples (vectors with associated 'noise' or errors) in a way that eliminates certain positions in the vectors, albeit at the cost of increasing the noise in the remaining positions.</a:t>
            </a:r>
          </a:p>
          <a:p>
            <a:pPr lvl="1"/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Solving Phase: Once the problem is reduced to a manageable size, the remaining entries of the secret are recovered. This often involves techniques like hypothesis testing to distinguish the correct guess of the secret sub-vector from incorrect ones. </a:t>
            </a:r>
          </a:p>
          <a:p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1314908"/>
      </p:ext>
    </p:extLst>
  </p:cSld>
  <p:clrMapOvr>
    <a:masterClrMapping/>
  </p:clrMapOvr>
  <p:transition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82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990600"/>
          </a:xfrm>
        </p:spPr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3939687800"/>
      </p:ext>
    </p:extLst>
  </p:cSld>
  <p:clrMapOvr>
    <a:masterClrMapping/>
  </p:clrMapOvr>
  <p:transition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CBB9BB4E-E0D3-4A67-97DE-AF17196862FB}" type="slidenum">
              <a:rPr lang="en-US" smtClean="0"/>
              <a:pPr/>
              <a:t>83</a:t>
            </a:fld>
            <a:endParaRPr lang="en-US"/>
          </a:p>
        </p:txBody>
      </p:sp>
      <p:sp>
        <p:nvSpPr>
          <p:cNvPr id="8397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6858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LLL Theorem</a:t>
            </a:r>
          </a:p>
        </p:txBody>
      </p:sp>
      <p:sp>
        <p:nvSpPr>
          <p:cNvPr id="8397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75886" y="1447800"/>
            <a:ext cx="7607968" cy="4419600"/>
          </a:xfrm>
        </p:spPr>
        <p:txBody>
          <a:bodyPr/>
          <a:lstStyle/>
          <a:p>
            <a:pPr>
              <a:lnSpc>
                <a:spcPct val="90000"/>
              </a:lnSpc>
              <a:buFontTx/>
              <a:buNone/>
            </a:pPr>
            <a:endParaRPr 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90000"/>
              </a:lnSpc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Let L be the n-dimensional lattice generated by &lt;v</a:t>
            </a:r>
            <a:r>
              <a:rPr lang="en-US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, …,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v</a:t>
            </a:r>
            <a:r>
              <a:rPr lang="en-US" sz="2000" baseline="-25000" dirty="0" err="1"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&gt; and l the length of the shortest vector in L.  The LLL algorithm produces a reduced basis &lt;b</a:t>
            </a:r>
            <a:r>
              <a:rPr lang="en-US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, …,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b</a:t>
            </a:r>
            <a:r>
              <a:rPr lang="en-US" sz="2000" baseline="-25000" dirty="0" err="1"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&gt; of L.</a:t>
            </a:r>
          </a:p>
          <a:p>
            <a:pPr lvl="1">
              <a:lnSpc>
                <a:spcPct val="90000"/>
              </a:lnSpc>
              <a:buNone/>
            </a:pP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257300" lvl="2" indent="-457200">
              <a:lnSpc>
                <a:spcPct val="90000"/>
              </a:lnSpc>
              <a:buFont typeface="+mj-lt"/>
              <a:buAutoNum type="arabicPeriod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||b</a:t>
            </a:r>
            <a:r>
              <a:rPr lang="en-US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|| ≦ 2</a:t>
            </a:r>
            <a:r>
              <a:rPr lang="en-US" sz="20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(n-1)/4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D</a:t>
            </a:r>
            <a:r>
              <a:rPr lang="en-US" sz="20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1/n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1257300" lvl="2" indent="-457200">
              <a:lnSpc>
                <a:spcPct val="90000"/>
              </a:lnSpc>
              <a:buFont typeface="+mj-lt"/>
              <a:buAutoNum type="arabicPeriod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||b</a:t>
            </a:r>
            <a:r>
              <a:rPr lang="en-US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|| ≦ 2</a:t>
            </a:r>
            <a:r>
              <a:rPr lang="en-US" sz="20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(n-1)/2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l.</a:t>
            </a:r>
          </a:p>
          <a:p>
            <a:pPr marL="1257300" lvl="2" indent="-457200">
              <a:lnSpc>
                <a:spcPct val="90000"/>
              </a:lnSpc>
              <a:buFont typeface="+mj-lt"/>
              <a:buAutoNum type="arabicPeriod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||b</a:t>
            </a:r>
            <a:r>
              <a:rPr lang="en-US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|| ||b</a:t>
            </a:r>
            <a:r>
              <a:rPr lang="en-US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|| … ||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b</a:t>
            </a:r>
            <a:r>
              <a:rPr lang="en-US" sz="2000" baseline="-25000" dirty="0" err="1"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|| ≦ 2</a:t>
            </a:r>
            <a:r>
              <a:rPr lang="en-US" sz="20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n(n-1)/4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D.</a:t>
            </a:r>
          </a:p>
          <a:p>
            <a:pPr marL="1257300" lvl="2" indent="-457200">
              <a:lnSpc>
                <a:spcPct val="90000"/>
              </a:lnSpc>
              <a:buFont typeface="+mj-lt"/>
              <a:buAutoNum type="arabicPeriod"/>
            </a:pP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lnSpc>
                <a:spcPct val="90000"/>
              </a:lnSpc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If  ||b</a:t>
            </a:r>
            <a:r>
              <a:rPr lang="en-US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||</a:t>
            </a:r>
            <a:r>
              <a:rPr lang="en-US" sz="20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≤C algorithm takes O(n</a:t>
            </a:r>
            <a:r>
              <a:rPr lang="en-US" sz="20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4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lg(C)) .</a:t>
            </a:r>
          </a:p>
          <a:p>
            <a:pPr marL="1257300" lvl="2" indent="-457200">
              <a:lnSpc>
                <a:spcPct val="90000"/>
              </a:lnSpc>
              <a:buNone/>
            </a:pPr>
            <a:endParaRPr lang="en-US" dirty="0"/>
          </a:p>
          <a:p>
            <a:pPr marL="857250" lvl="1" indent="-457200">
              <a:lnSpc>
                <a:spcPct val="90000"/>
              </a:lnSpc>
              <a:buNone/>
            </a:pP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52064766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CBB9BB4E-E0D3-4A67-97DE-AF17196862FB}" type="slidenum">
              <a:rPr lang="en-US" smtClean="0"/>
              <a:pPr/>
              <a:t>84</a:t>
            </a:fld>
            <a:endParaRPr lang="en-US"/>
          </a:p>
        </p:txBody>
      </p:sp>
      <p:sp>
        <p:nvSpPr>
          <p:cNvPr id="8397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Gauss again</a:t>
            </a:r>
          </a:p>
        </p:txBody>
      </p:sp>
      <p:sp>
        <p:nvSpPr>
          <p:cNvPr id="8397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600200"/>
            <a:ext cx="7924800" cy="3962400"/>
          </a:xfrm>
        </p:spPr>
        <p:txBody>
          <a:bodyPr/>
          <a:lstStyle/>
          <a:p>
            <a:pPr>
              <a:lnSpc>
                <a:spcPct val="90000"/>
              </a:lnSpc>
              <a:spcBef>
                <a:spcPts val="200"/>
              </a:spcBef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Let &lt;v</a:t>
            </a:r>
            <a:r>
              <a:rPr lang="en-US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, v</a:t>
            </a:r>
            <a:r>
              <a:rPr lang="en-US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&gt; be a basis for a two-dimensional lattice L in R</a:t>
            </a:r>
            <a:r>
              <a:rPr lang="en-US" sz="20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.  The following algorithm produces a reduced basis.</a:t>
            </a:r>
          </a:p>
          <a:p>
            <a:pPr marL="0" indent="0">
              <a:lnSpc>
                <a:spcPct val="90000"/>
              </a:lnSpc>
              <a:spcBef>
                <a:spcPts val="200"/>
              </a:spcBef>
              <a:buNone/>
            </a:pP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lnSpc>
                <a:spcPct val="90000"/>
              </a:lnSpc>
              <a:spcBef>
                <a:spcPts val="200"/>
              </a:spcBef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for(;;) {</a:t>
            </a:r>
          </a:p>
          <a:p>
            <a:pPr lvl="2">
              <a:lnSpc>
                <a:spcPct val="90000"/>
              </a:lnSpc>
              <a:spcBef>
                <a:spcPts val="200"/>
              </a:spcBef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if(||v</a:t>
            </a:r>
            <a:r>
              <a:rPr lang="en-US" sz="180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||&gt;||v</a:t>
            </a:r>
            <a:r>
              <a:rPr lang="en-US" sz="180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||)</a:t>
            </a:r>
          </a:p>
          <a:p>
            <a:pPr lvl="3">
              <a:lnSpc>
                <a:spcPct val="90000"/>
              </a:lnSpc>
              <a:spcBef>
                <a:spcPts val="200"/>
              </a:spcBef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swap v</a:t>
            </a:r>
            <a:r>
              <a:rPr lang="en-US" sz="180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and v</a:t>
            </a:r>
            <a:r>
              <a:rPr lang="en-US" sz="180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lvl="2">
              <a:lnSpc>
                <a:spcPct val="90000"/>
              </a:lnSpc>
              <a:spcBef>
                <a:spcPts val="200"/>
              </a:spcBef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t= [(v</a:t>
            </a:r>
            <a:r>
              <a:rPr lang="en-US" sz="180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 v</a:t>
            </a:r>
            <a:r>
              <a:rPr lang="en-US" sz="180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)/(v</a:t>
            </a:r>
            <a:r>
              <a:rPr lang="en-US" sz="180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 v</a:t>
            </a:r>
            <a:r>
              <a:rPr lang="en-US" sz="180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)]; // [] is the “closest integer” function</a:t>
            </a:r>
          </a:p>
          <a:p>
            <a:pPr lvl="2">
              <a:lnSpc>
                <a:spcPct val="90000"/>
              </a:lnSpc>
              <a:spcBef>
                <a:spcPts val="200"/>
              </a:spcBef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if(t==0)</a:t>
            </a:r>
          </a:p>
          <a:p>
            <a:pPr lvl="3">
              <a:lnSpc>
                <a:spcPct val="90000"/>
              </a:lnSpc>
              <a:spcBef>
                <a:spcPts val="200"/>
              </a:spcBef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return;</a:t>
            </a:r>
          </a:p>
          <a:p>
            <a:pPr lvl="2">
              <a:lnSpc>
                <a:spcPct val="90000"/>
              </a:lnSpc>
              <a:spcBef>
                <a:spcPts val="200"/>
              </a:spcBef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v</a:t>
            </a:r>
            <a:r>
              <a:rPr lang="en-US" sz="180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2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= v</a:t>
            </a:r>
            <a:r>
              <a:rPr lang="en-US" sz="180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-tv</a:t>
            </a:r>
            <a:r>
              <a:rPr lang="en-US" sz="180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lvl="2">
              <a:lnSpc>
                <a:spcPct val="90000"/>
              </a:lnSpc>
              <a:spcBef>
                <a:spcPts val="200"/>
              </a:spcBef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lvl="2">
              <a:lnSpc>
                <a:spcPct val="90000"/>
              </a:lnSpc>
              <a:spcBef>
                <a:spcPts val="200"/>
              </a:spcBef>
              <a:buNone/>
            </a:pPr>
            <a:endParaRPr lang="en-US" sz="1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  <a:spcBef>
                <a:spcPts val="200"/>
              </a:spcBef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&lt;v</a:t>
            </a:r>
            <a:r>
              <a:rPr lang="en-US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, v</a:t>
            </a:r>
            <a:r>
              <a:rPr lang="en-US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&gt; is now a reduced basis and v</a:t>
            </a:r>
            <a:r>
              <a:rPr lang="en-US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is a shortest vector in the lattice</a:t>
            </a:r>
            <a:r>
              <a:rPr lang="en-US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5541786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469770" y="138555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Useful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692508" y="1752600"/>
                <a:ext cx="7918092" cy="41148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4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𝑈𝑠𝑒h𝑖𝑛𝑡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</m:oMath>
                </a14:m>
                <a:r>
                  <a:rPr lang="en-US" b="0" i="1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makehint</a:t>
                </a: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𝑆𝑚𝑎𝑙𝑙𝑏𝑎𝑙𝑙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𝑒𝑡𝑐</m:t>
                    </m:r>
                  </m:oMath>
                </a14:m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𝑆𝑎𝑚𝑝𝑙𝑒𝑃𝑜𝑙𝑦𝐶𝐵𝐷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</m:d>
                  </m:oMath>
                </a14:m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𝑃𝑅𝐹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</m:sub>
                    </m:sSub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𝑆𝑎𝑚𝑝𝑙𝑒𝑁𝑇𝑇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dirty="0" err="1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MultiplyNTT</a:t>
                </a:r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b="0" dirty="0" err="1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BaseCaseMultiply</a:t>
                </a: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</m:oMath>
                </a14:m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</m:oMath>
                </a14:m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692508" y="1752600"/>
                <a:ext cx="7918092" cy="4114800"/>
              </a:xfrm>
              <a:prstGeom prst="rect">
                <a:avLst/>
              </a:prstGeom>
              <a:blipFill>
                <a:blip r:embed="rId2"/>
                <a:stretch>
                  <a:fillRect l="-14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193207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80776" y="304800"/>
            <a:ext cx="7772400" cy="762000"/>
          </a:xfrm>
        </p:spPr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Size Reduction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80726" y="1688432"/>
                <a:ext cx="8572500" cy="463616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Definition: A basis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</a:t>
                </a:r>
                <a:r>
                  <a:rPr lang="en-US" sz="2000" i="1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size reduced </a:t>
                </a: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if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f>
                      <m:fPr>
                        <m:ctrlPr>
                          <a:rPr lang="en-US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in the Gram-Schmidt orthogonalization procedure.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a basis 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in general,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,…,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not also a lattice basis because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generally not an integer.  We can find a “nearly” orthogonal set of vectors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, </m:t>
                    </m:r>
                    <m:sSubSup>
                      <m:sSub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…,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by rounding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. </m:t>
                    </m:r>
                    <m:sSubSup>
                      <m:sSub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1800" i="1" kern="0">
                        <a:latin typeface="Cambria Math" panose="02040503050406030204" pitchFamily="18" charset="0"/>
                      </a:rPr>
                      <m:t>, </m:t>
                    </m:r>
                    <m:sSubSup>
                      <m:sSub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1800" i="1" kern="0">
                        <a:latin typeface="Cambria Math" panose="02040503050406030204" pitchFamily="18" charset="0"/>
                      </a:rPr>
                      <m:t>, …,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′</m:t>
                    </m:r>
                    <m:r>
                      <m:rPr>
                        <m:nor/>
                      </m:rPr>
                      <a:rPr lang="en-US" sz="1800" kern="0" dirty="0">
                        <a:latin typeface="Calibri" panose="020F0502020204030204" pitchFamily="34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is also a basis for the lattice and has the same gram Schmidt basis,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,…,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When performing GSO on this </a:t>
                </a:r>
                <a:r>
                  <a:rPr lang="en-US" sz="1800" i="1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reduced</a:t>
                </a: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basis,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f>
                      <m:f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>
                  <a:lnSpc>
                    <a:spcPct val="90000"/>
                  </a:lnSpc>
                </a:pPr>
                <a:endParaRPr lang="en-US" sz="1800" kern="0" dirty="0"/>
              </a:p>
              <a:p>
                <a:pPr marL="0" indent="0">
                  <a:lnSpc>
                    <a:spcPct val="90000"/>
                  </a:lnSpc>
                  <a:buNone/>
                </a:pPr>
                <a:r>
                  <a:rPr lang="en-US" sz="1800" kern="0" dirty="0"/>
                  <a:t>Size-reduction</a:t>
                </a:r>
              </a:p>
              <a:p>
                <a:pPr marL="400050" lvl="1" indent="0">
                  <a:lnSpc>
                    <a:spcPct val="90000"/>
                  </a:lnSpc>
                  <a:buNone/>
                </a:pPr>
                <a:r>
                  <a:rPr lang="en-US" sz="1800" kern="0" dirty="0"/>
                  <a:t>for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sz="1800" kern="0" dirty="0"/>
                  <a:t>,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1800" kern="0" dirty="0"/>
              </a:p>
              <a:p>
                <a:pPr marL="800100" lvl="2" indent="0">
                  <a:lnSpc>
                    <a:spcPct val="90000"/>
                  </a:lnSpc>
                  <a:buNone/>
                </a:pPr>
                <a:r>
                  <a:rPr lang="en-US" sz="1800" kern="0" dirty="0"/>
                  <a:t>for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sz="1800" kern="0" dirty="0"/>
                  <a:t>,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≥1</m:t>
                    </m:r>
                  </m:oMath>
                </a14:m>
                <a:endParaRPr lang="en-US" sz="1800" b="0" kern="0" dirty="0">
                  <a:ea typeface="Cambria Math" panose="02040503050406030204" pitchFamily="18" charset="0"/>
                </a:endParaRPr>
              </a:p>
              <a:p>
                <a:pPr marL="1257300" lvl="3" indent="0">
                  <a:lnSpc>
                    <a:spcPct val="9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kern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800" i="1" kern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en-US" sz="180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8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800" b="0" i="1" kern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−↾</m:t>
                      </m:r>
                      <m:sSub>
                        <m:sSubPr>
                          <m:ctrlPr>
                            <a:rPr lang="en-US" sz="18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18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1800" b="0" i="1" kern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⇃</m:t>
                      </m:r>
                      <m:sSub>
                        <m:sSubPr>
                          <m:ctrlPr>
                            <a:rPr lang="en-US" sz="18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8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sz="1800" kern="0" dirty="0"/>
              </a:p>
              <a:p>
                <a:pPr marL="1257300" lvl="3" indent="0">
                  <a:lnSpc>
                    <a:spcPct val="90000"/>
                  </a:lnSpc>
                  <a:buNone/>
                </a:pPr>
                <a:r>
                  <a:rPr lang="en-US" sz="1800" kern="0" dirty="0"/>
                  <a:t>for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=1,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</m:oMath>
                </a14:m>
                <a:endParaRPr lang="en-US" sz="1800" b="0" kern="0" dirty="0">
                  <a:ea typeface="Cambria Math" panose="02040503050406030204" pitchFamily="18" charset="0"/>
                </a:endParaRPr>
              </a:p>
              <a:p>
                <a:pPr marL="1714500" lvl="4" indent="0">
                  <a:lnSpc>
                    <a:spcPct val="9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kern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  <m:t>𝑖𝑘</m:t>
                          </m:r>
                        </m:sub>
                      </m:sSub>
                      <m:r>
                        <a:rPr lang="en-US" sz="1800" i="1" kern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en-US" sz="180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18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𝑖𝑘</m:t>
                          </m:r>
                        </m:sub>
                      </m:sSub>
                      <m:r>
                        <a:rPr lang="en-US" sz="1800" b="0" i="1" kern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−</m:t>
                      </m:r>
                      <m:r>
                        <a:rPr lang="en-US" sz="1800" i="1" ker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↾</m:t>
                      </m:r>
                      <m:sSub>
                        <m:sSubPr>
                          <m:ctrlPr>
                            <a:rPr lang="en-US" sz="1800" i="1" ker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 ker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1800" i="1" ker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1800" i="1" ker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⇃</m:t>
                      </m:r>
                      <m:sSub>
                        <m:sSubPr>
                          <m:ctrlPr>
                            <a:rPr lang="en-US" sz="18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18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𝑗𝑘</m:t>
                          </m:r>
                        </m:sub>
                      </m:sSub>
                    </m:oMath>
                  </m:oMathPara>
                </a14:m>
                <a:endParaRPr lang="en-US" sz="1800" kern="0" dirty="0"/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80726" y="1688432"/>
                <a:ext cx="8572500" cy="4636168"/>
              </a:xfrm>
              <a:prstGeom prst="rect">
                <a:avLst/>
              </a:prstGeom>
              <a:blipFill>
                <a:blip r:embed="rId2"/>
                <a:stretch>
                  <a:fillRect l="-741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46157604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Contemporary">
  <a:themeElements>
    <a:clrScheme name="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C0C0C0"/>
      </a:accent1>
      <a:accent2>
        <a:srgbClr val="FF0000"/>
      </a:accent2>
      <a:accent3>
        <a:srgbClr val="FFFFFF"/>
      </a:accent3>
      <a:accent4>
        <a:srgbClr val="000000"/>
      </a:accent4>
      <a:accent5>
        <a:srgbClr val="DCDCDC"/>
      </a:accent5>
      <a:accent6>
        <a:srgbClr val="E70000"/>
      </a:accent6>
      <a:hlink>
        <a:srgbClr val="330099"/>
      </a:hlink>
      <a:folHlink>
        <a:srgbClr val="CBCBCB"/>
      </a:folHlink>
    </a:clrScheme>
    <a:fontScheme name="Contemporary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urier New" pitchFamily="49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urier New" pitchFamily="49" charset="0"/>
          </a:defRPr>
        </a:defPPr>
      </a:lstStyle>
    </a:lnDef>
  </a:objectDefaults>
  <a:extraClrSchemeLst>
    <a:extraClrScheme>
      <a:clrScheme name="Contemporary 1">
        <a:dk1>
          <a:srgbClr val="000000"/>
        </a:dk1>
        <a:lt1>
          <a:srgbClr val="FFFFFF"/>
        </a:lt1>
        <a:dk2>
          <a:srgbClr val="0066CC"/>
        </a:dk2>
        <a:lt2>
          <a:srgbClr val="CBCBCB"/>
        </a:lt2>
        <a:accent1>
          <a:srgbClr val="009999"/>
        </a:accent1>
        <a:accent2>
          <a:srgbClr val="FF9933"/>
        </a:accent2>
        <a:accent3>
          <a:srgbClr val="AAB8E2"/>
        </a:accent3>
        <a:accent4>
          <a:srgbClr val="DADADA"/>
        </a:accent4>
        <a:accent5>
          <a:srgbClr val="AACACA"/>
        </a:accent5>
        <a:accent6>
          <a:srgbClr val="E78A2D"/>
        </a:accent6>
        <a:hlink>
          <a:srgbClr val="330099"/>
        </a:hlink>
        <a:folHlink>
          <a:srgbClr val="CBCBCB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temporary 2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3366FF"/>
        </a:accent1>
        <a:accent2>
          <a:srgbClr val="009900"/>
        </a:accent2>
        <a:accent3>
          <a:srgbClr val="FFFFFF"/>
        </a:accent3>
        <a:accent4>
          <a:srgbClr val="000000"/>
        </a:accent4>
        <a:accent5>
          <a:srgbClr val="ADB8FF"/>
        </a:accent5>
        <a:accent6>
          <a:srgbClr val="008A00"/>
        </a:accent6>
        <a:hlink>
          <a:srgbClr val="FF0033"/>
        </a:hlink>
        <a:folHlink>
          <a:srgbClr val="CCCC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temporary 3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EAEAEA"/>
        </a:accent1>
        <a:accent2>
          <a:srgbClr val="5F5F5F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555555"/>
        </a:accent6>
        <a:hlink>
          <a:srgbClr val="969696"/>
        </a:hlink>
        <a:folHlink>
          <a:srgbClr val="CBCBCB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D:\Program Files\Microsoft Office\Templates\Presentation Designs\Contemporary.pot</Template>
  <TotalTime>75916</TotalTime>
  <Words>9321</Words>
  <Application>Microsoft Macintosh PowerPoint</Application>
  <PresentationFormat>Letter Paper (8.5x11 in)</PresentationFormat>
  <Paragraphs>1216</Paragraphs>
  <Slides>85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85</vt:i4>
      </vt:variant>
    </vt:vector>
  </HeadingPairs>
  <TitlesOfParts>
    <vt:vector size="92" baseType="lpstr">
      <vt:lpstr>Aptos</vt:lpstr>
      <vt:lpstr>Arial</vt:lpstr>
      <vt:lpstr>Calibri</vt:lpstr>
      <vt:lpstr>Cambria Math</vt:lpstr>
      <vt:lpstr>Courier New</vt:lpstr>
      <vt:lpstr>Times New Roman</vt:lpstr>
      <vt:lpstr>Contemporary</vt:lpstr>
      <vt:lpstr>PowerPoint Presentation</vt:lpstr>
      <vt:lpstr>Lattices</vt:lpstr>
      <vt:lpstr>Definitions</vt:lpstr>
      <vt:lpstr>Minkowski’s Theorem</vt:lpstr>
      <vt:lpstr>q-ary lattices and other definitions</vt:lpstr>
      <vt:lpstr>Some simple results</vt:lpstr>
      <vt:lpstr>Reduced Basis</vt:lpstr>
      <vt:lpstr>Good basis and Gram-Schmidt Orthogonalization</vt:lpstr>
      <vt:lpstr>Size Reduction</vt:lpstr>
      <vt:lpstr>Size reduction and basis reordering</vt:lpstr>
      <vt:lpstr>Example (LLL including GSO)</vt:lpstr>
      <vt:lpstr>Example (LLL including GSO) - continued</vt:lpstr>
      <vt:lpstr>LLL Properties</vt:lpstr>
      <vt:lpstr>Attack on RSA using LLL</vt:lpstr>
      <vt:lpstr>Attack on RSA using LLL</vt:lpstr>
      <vt:lpstr>Attack on RSA using LLL</vt:lpstr>
      <vt:lpstr>Example attack on RSA using LLL</vt:lpstr>
      <vt:lpstr>Example attack on RSA using LLL</vt:lpstr>
      <vt:lpstr>GGH Public Key System</vt:lpstr>
      <vt:lpstr>GGH Example</vt:lpstr>
      <vt:lpstr>Learning with Errors (LWE)</vt:lpstr>
      <vt:lpstr>LWE cryptosystem</vt:lpstr>
      <vt:lpstr>LWE example</vt:lpstr>
      <vt:lpstr>LWE example</vt:lpstr>
      <vt:lpstr>LWE example</vt:lpstr>
      <vt:lpstr>LWE example</vt:lpstr>
      <vt:lpstr>LWE/Ring-LWE parameters</vt:lpstr>
      <vt:lpstr>Ring-LWE</vt:lpstr>
      <vt:lpstr>NTRU Public Key System</vt:lpstr>
      <vt:lpstr>NTRU Public Key System</vt:lpstr>
      <vt:lpstr>NTRU Example</vt:lpstr>
      <vt:lpstr>Some NIST Round 3 entries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Attacks</vt:lpstr>
      <vt:lpstr>End</vt:lpstr>
      <vt:lpstr>LLL Theorem</vt:lpstr>
      <vt:lpstr>Gauss again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Lattices and Elliptic Curve based crypto-systems</dc:title>
  <dc:subject>Cryptanalysis</dc:subject>
  <dc:creator>John L. Manferdelli</dc:creator>
  <cp:lastModifiedBy>John Manferdelli</cp:lastModifiedBy>
  <cp:revision>4779</cp:revision>
  <cp:lastPrinted>2025-08-06T19:43:24Z</cp:lastPrinted>
  <dcterms:created xsi:type="dcterms:W3CDTF">2013-04-22T16:10:14Z</dcterms:created>
  <dcterms:modified xsi:type="dcterms:W3CDTF">2025-08-06T20:13:33Z</dcterms:modified>
</cp:coreProperties>
</file>